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333" r:id="rId2"/>
    <p:sldId id="397" r:id="rId3"/>
    <p:sldId id="395" r:id="rId4"/>
    <p:sldId id="431" r:id="rId5"/>
    <p:sldId id="465" r:id="rId6"/>
    <p:sldId id="440" r:id="rId7"/>
    <p:sldId id="441" r:id="rId8"/>
    <p:sldId id="442" r:id="rId9"/>
    <p:sldId id="443" r:id="rId10"/>
    <p:sldId id="446" r:id="rId11"/>
    <p:sldId id="444" r:id="rId12"/>
    <p:sldId id="447" r:id="rId13"/>
    <p:sldId id="448" r:id="rId14"/>
    <p:sldId id="449" r:id="rId15"/>
    <p:sldId id="450" r:id="rId16"/>
    <p:sldId id="451" r:id="rId17"/>
    <p:sldId id="453" r:id="rId18"/>
    <p:sldId id="454" r:id="rId19"/>
    <p:sldId id="455" r:id="rId20"/>
    <p:sldId id="456" r:id="rId21"/>
    <p:sldId id="457" r:id="rId22"/>
    <p:sldId id="458" r:id="rId23"/>
    <p:sldId id="459" r:id="rId24"/>
    <p:sldId id="460" r:id="rId25"/>
    <p:sldId id="461" r:id="rId26"/>
    <p:sldId id="462" r:id="rId27"/>
    <p:sldId id="463" r:id="rId28"/>
    <p:sldId id="433" r:id="rId29"/>
    <p:sldId id="466" r:id="rId30"/>
    <p:sldId id="467" r:id="rId31"/>
    <p:sldId id="468" r:id="rId32"/>
    <p:sldId id="469" r:id="rId33"/>
    <p:sldId id="411" r:id="rId34"/>
    <p:sldId id="414" r:id="rId35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206" autoAdjust="0"/>
    <p:restoredTop sz="62595" autoAdjust="0"/>
  </p:normalViewPr>
  <p:slideViewPr>
    <p:cSldViewPr>
      <p:cViewPr varScale="1">
        <p:scale>
          <a:sx n="48" d="100"/>
          <a:sy n="48" d="100"/>
        </p:scale>
        <p:origin x="36" y="12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g>
</file>

<file path=ppt/media/image12.jpeg>
</file>

<file path=ppt/media/image13.png>
</file>

<file path=ppt/media/image14.png>
</file>

<file path=ppt/media/image15.jpg>
</file>

<file path=ppt/media/image2.png>
</file>

<file path=ppt/media/image3.png>
</file>

<file path=ppt/media/image4.jpg>
</file>

<file path=ppt/media/image5.pn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D1B4B4-8D4E-4EC7-BCC3-31483A26696F}" type="datetimeFigureOut">
              <a:rPr lang="cs-CZ" smtClean="0"/>
              <a:pPr/>
              <a:t>11.10.2021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31770-6E53-4BB6-B007-7CA707BAE8AA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0601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29127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Explicit – you know – logical conclusion – probably know the questionnaires to what extent….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based on logical conclusions derived from information related to the object in question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(e.g., exercising is healthy, thus good). The conclusions therefrom are formed based on their consistency with other relevant conclusions related to the object that are stored in our short- and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long-term memory. Unlike associative evaluations, propositional reasoning must be in line with what one consciously considers to be truth.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Implicit attitudes – associations about particular objects. They are more spontaneous and affective. Not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necesarilly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line with explicit attitudes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Immediate affective reactions to the object based on the object's relatability or familiarity with other concepts in our memory.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Spider example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 House ex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ample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41776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baseline="0" dirty="0" smtClean="0"/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Huge check of academic databases –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 found some studies with attitudes, but with a lot of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limitatons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27788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Basically, we have confirmed that no one before us did this study and it is highly relevant to do it. </a:t>
            </a:r>
            <a:endParaRPr lang="cs-CZ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there were 500 studies focused on history and video games or attitudes and video games, would it be worth to invest more time into that? What would it bring?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49077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Basically, we have confirmed that no one before us did this study and it is highly relevant to do it. </a:t>
            </a:r>
            <a:endParaRPr lang="cs-CZ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there were 500 studies focused on history and video games or attitudes and video games, would it be worth to invest more time into that? What would it bring?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18928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Basically, we have confirmed that no one before us did this study and it is highly relevant to do it. </a:t>
            </a:r>
            <a:endParaRPr lang="cs-CZ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there were 500 studies focused on history and video games or attitudes and video games, would it be worth to invest more time into that? What would it bring?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837071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733C4-9937-4789-BE79-4CD9085A025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1701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733C4-9937-4789-BE79-4CD9085A025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0591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Basically, we have confirmed that no one before us did this study and it is highly relevant to do it. </a:t>
            </a:r>
            <a:endParaRPr lang="cs-CZ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there were 500 studies focused on history and video games or attitudes and video games, would it be worth to invest more time into that? What would it bring?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19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18623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733C4-9937-4789-BE79-4CD9085A025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310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Basically, we have confirmed that no one before us did this study and it is highly relevant to do it. </a:t>
            </a:r>
            <a:endParaRPr lang="cs-CZ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there were 500 studies focused on history and video games or attitudes and video games, would it be worth to invest more time into that? What would it bring?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21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66399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cs-CZ" baseline="0" dirty="0" err="1" smtClean="0"/>
              <a:t>Similar</a:t>
            </a:r>
            <a:r>
              <a:rPr lang="cs-CZ" baseline="0" dirty="0" smtClean="0"/>
              <a:t> to basic </a:t>
            </a:r>
            <a:r>
              <a:rPr lang="cs-CZ" baseline="0" dirty="0" err="1" smtClean="0"/>
              <a:t>features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the</a:t>
            </a:r>
            <a:r>
              <a:rPr lang="cs-CZ" baseline="0" dirty="0" smtClean="0"/>
              <a:t> game </a:t>
            </a:r>
            <a:r>
              <a:rPr lang="cs-CZ" baseline="0" dirty="0" err="1" smtClean="0"/>
              <a:t>we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talked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about</a:t>
            </a:r>
            <a:r>
              <a:rPr lang="cs-CZ" baseline="0" dirty="0" smtClean="0"/>
              <a:t> last </a:t>
            </a:r>
            <a:r>
              <a:rPr lang="cs-CZ" baseline="0" dirty="0" err="1" smtClean="0"/>
              <a:t>time</a:t>
            </a:r>
            <a:r>
              <a:rPr lang="cs-CZ" baseline="0" dirty="0" smtClean="0"/>
              <a:t> – to master </a:t>
            </a:r>
            <a:r>
              <a:rPr lang="cs-CZ" baseline="0" dirty="0" err="1" smtClean="0"/>
              <a:t>the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form</a:t>
            </a:r>
            <a:r>
              <a:rPr lang="cs-CZ" baseline="0" dirty="0" smtClean="0"/>
              <a:t>, </a:t>
            </a:r>
            <a:r>
              <a:rPr lang="cs-CZ" baseline="0" dirty="0" err="1" smtClean="0"/>
              <a:t>you</a:t>
            </a:r>
            <a:r>
              <a:rPr lang="cs-CZ" baseline="0" dirty="0" smtClean="0"/>
              <a:t> 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203339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Basically, we have confirmed that no one before us did this study and it is highly relevant to do it. </a:t>
            </a:r>
            <a:endParaRPr lang="cs-CZ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there were 500 studies focused on history and video games or attitudes and video games, would it be worth to invest more time into that? What would it bring?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22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642971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733C4-9937-4789-BE79-4CD9085A025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5107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733C4-9937-4789-BE79-4CD9085A025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497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Basically, we have confirmed that no one before us did this study and it is highly relevant to do it. </a:t>
            </a:r>
            <a:endParaRPr lang="cs-CZ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there were 500 studies focused on history and video games or attitudes and video games, would it be worth to invest more time into that? What would it bring?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26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205975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Basically, we have confirmed that no one before us did this study and it is highly relevant to do it. </a:t>
            </a:r>
            <a:endParaRPr lang="cs-CZ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there were 500 studies focused on history and video games or attitudes and video games, would it be worth to invest more time into that? What would it bring?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27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91467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28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162022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29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887995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30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526805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32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99187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33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993619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81948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for the obligatory</a:t>
            </a:r>
            <a:r>
              <a:rPr lang="en-US" baseline="0" dirty="0" smtClean="0"/>
              <a:t> Joke of the Day!</a:t>
            </a:r>
          </a:p>
          <a:p>
            <a:endParaRPr lang="en-US" baseline="0" dirty="0" smtClean="0"/>
          </a:p>
          <a:p>
            <a:r>
              <a:rPr lang="en-US" baseline="0" dirty="0" smtClean="0"/>
              <a:t>(click)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What’s the object-oriented way to become wealthy</a:t>
            </a:r>
            <a:r>
              <a:rPr lang="cs-CZ" baseline="0" dirty="0" smtClean="0"/>
              <a:t>?</a:t>
            </a:r>
          </a:p>
          <a:p>
            <a:endParaRPr lang="cs-CZ" baseline="0" dirty="0" smtClean="0"/>
          </a:p>
          <a:p>
            <a:r>
              <a:rPr lang="cs-CZ" baseline="0" dirty="0" smtClean="0"/>
              <a:t>Inheritance </a:t>
            </a:r>
            <a:r>
              <a:rPr lang="cs-CZ" baseline="0" dirty="0" err="1" smtClean="0"/>
              <a:t>of</a:t>
            </a:r>
            <a:r>
              <a:rPr lang="cs-CZ" baseline="0" dirty="0" smtClean="0"/>
              <a:t> </a:t>
            </a:r>
            <a:r>
              <a:rPr lang="cs-CZ" baseline="0" dirty="0" err="1" smtClean="0"/>
              <a:t>course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34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24739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453985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75776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we talk about attitudes, think about the as just any evaluation of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“summary evaluation of an object of thought. An attitude object can be anything a person discriminates or holds in mind”. The crucial characteristic of attitudes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evaluate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cs-CZ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cs-CZ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</a:t>
            </a:r>
            <a:r>
              <a:rPr lang="cs-CZ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 do </a:t>
            </a:r>
            <a:r>
              <a:rPr lang="cs-CZ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cs-CZ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some degree of “favor or disfavor”</a:t>
            </a:r>
          </a:p>
          <a:p>
            <a:r>
              <a:rPr lang="cs-CZ" dirty="0" err="1" smtClean="0"/>
              <a:t>Value</a:t>
            </a:r>
            <a:r>
              <a:rPr lang="cs-CZ" baseline="0" dirty="0" smtClean="0"/>
              <a:t> in </a:t>
            </a:r>
            <a:r>
              <a:rPr lang="cs-CZ" baseline="0" dirty="0" err="1" smtClean="0"/>
              <a:t>evaluatil</a:t>
            </a:r>
            <a:r>
              <a:rPr lang="cs-CZ" baseline="0" dirty="0" smtClean="0"/>
              <a:t> </a:t>
            </a:r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17890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847937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baseline="0" dirty="0" smtClean="0"/>
          </a:p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04040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baseline="0" dirty="0" smtClean="0"/>
          </a:p>
          <a:p>
            <a:pPr marL="228600" indent="-228600">
              <a:buAutoNum type="arabicParenR"/>
            </a:pPr>
            <a:r>
              <a:rPr lang="cs-CZ" baseline="0" dirty="0" smtClean="0"/>
              <a:t>Hry mají funkci jako zdroj informací –  </a:t>
            </a:r>
            <a:r>
              <a:rPr lang="cs-CZ" baseline="0" dirty="0" err="1" smtClean="0"/>
              <a:t>especially</a:t>
            </a:r>
            <a:r>
              <a:rPr lang="cs-CZ" baseline="0" dirty="0" smtClean="0"/>
              <a:t> </a:t>
            </a:r>
            <a:r>
              <a:rPr lang="cs-CZ" baseline="0" dirty="0" err="1" smtClean="0"/>
              <a:t>narrative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games</a:t>
            </a:r>
            <a:r>
              <a:rPr lang="cs-CZ" baseline="0" dirty="0" smtClean="0"/>
              <a:t> (</a:t>
            </a:r>
            <a:r>
              <a:rPr lang="cs-CZ" baseline="0" dirty="0" err="1" smtClean="0"/>
              <a:t>dramatic</a:t>
            </a:r>
            <a:r>
              <a:rPr lang="cs-CZ" baseline="0" dirty="0" smtClean="0"/>
              <a:t> </a:t>
            </a:r>
            <a:r>
              <a:rPr lang="cs-CZ" baseline="0" dirty="0" err="1" smtClean="0"/>
              <a:t>aspects</a:t>
            </a:r>
            <a:r>
              <a:rPr lang="cs-CZ" baseline="0" dirty="0" smtClean="0"/>
              <a:t> </a:t>
            </a:r>
            <a:r>
              <a:rPr lang="cs-CZ" baseline="0" dirty="0" err="1" smtClean="0"/>
              <a:t>provide</a:t>
            </a:r>
            <a:r>
              <a:rPr lang="cs-CZ" baseline="0" dirty="0" smtClean="0"/>
              <a:t> </a:t>
            </a:r>
            <a:r>
              <a:rPr lang="cs-CZ" baseline="0" dirty="0" err="1" smtClean="0"/>
              <a:t>meaning</a:t>
            </a:r>
            <a:r>
              <a:rPr lang="cs-CZ" baseline="0" dirty="0" smtClean="0"/>
              <a:t> to </a:t>
            </a:r>
            <a:r>
              <a:rPr lang="cs-CZ" baseline="0" dirty="0" err="1" smtClean="0"/>
              <a:t>processes</a:t>
            </a:r>
            <a:r>
              <a:rPr lang="cs-CZ" baseline="0" dirty="0" smtClean="0"/>
              <a:t>)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know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very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little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about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narrative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games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effects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but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help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evidence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studies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narratives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cs-CZ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cs-CZ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media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AutoNum type="arabicParenR"/>
            </a:pPr>
            <a:endParaRPr lang="cs-CZ" baseline="0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narrative video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games are interactive 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players can shape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 narratives and game worlds, perceive the outcomes of this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interaction, and also react to these outcomes It provides them with agency and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active role in influencing the game environment.</a:t>
            </a:r>
            <a:endParaRPr lang="cs-CZ" baseline="0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Empirical evidence suggests that the more a person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has invested in the story, the more difficult it becomes to consider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counterarguments to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tho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Narratives based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 real experiences or narratives that are credible enough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actually happen can effectively influence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attitudesse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presented in the narrative</a:t>
            </a:r>
            <a:endParaRPr lang="cs-CZ" baseline="0" dirty="0" smtClean="0"/>
          </a:p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7119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cs-CZ" smtClean="0"/>
              <a:t>Klepnutím lze upravit styl předlohy podnadpisů.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10/11/2021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0" name="Obdélník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10/11/2021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bdélník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10/11/2021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10/11/2021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části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Obdélník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10/11/2021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10/11/2021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10/11/2021</a:t>
            </a:fld>
            <a:endParaRPr lang="en-US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10/11/2021</a:t>
            </a:fld>
            <a:endParaRPr lang="en-US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10/11/2021</a:t>
            </a:fld>
            <a:endParaRPr lang="en-US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10/11/2021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2" name="Obdélník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bdélník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cs-CZ" smtClean="0"/>
              <a:t>Klepnutím na ikonu přidáte obrázek.</a:t>
            </a:r>
            <a:endParaRPr kumimoji="0" lang="en-US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D7C3A134-F1C3-464B-BF47-54DC2DE08F52}" type="datetimeFigureOut">
              <a:rPr lang="en-US" smtClean="0"/>
              <a:pPr/>
              <a:t>10/11/2021</a:t>
            </a:fld>
            <a:endParaRPr lang="en-US" dirty="0"/>
          </a:p>
        </p:txBody>
      </p:sp>
      <p:sp>
        <p:nvSpPr>
          <p:cNvPr id="11" name="Obdélník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bdélník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élník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Obdélník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  <a:p>
            <a:pPr lvl="1" eaLnBrk="1" latinLnBrk="0" hangingPunct="1"/>
            <a:r>
              <a:rPr kumimoji="0" lang="cs-CZ" smtClean="0"/>
              <a:t>Druhá úroveň</a:t>
            </a:r>
          </a:p>
          <a:p>
            <a:pPr lvl="2" eaLnBrk="1" latinLnBrk="0" hangingPunct="1"/>
            <a:r>
              <a:rPr kumimoji="0" lang="cs-CZ" smtClean="0"/>
              <a:t>Třetí úroveň</a:t>
            </a:r>
          </a:p>
          <a:p>
            <a:pPr lvl="3" eaLnBrk="1" latinLnBrk="0" hangingPunct="1"/>
            <a:r>
              <a:rPr kumimoji="0" lang="cs-CZ" smtClean="0"/>
              <a:t>Čtvrtá úroveň</a:t>
            </a:r>
          </a:p>
          <a:p>
            <a:pPr lvl="4" eaLnBrk="1" latinLnBrk="0" hangingPunct="1"/>
            <a:r>
              <a:rPr kumimoji="0"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pPr/>
              <a:t>10/11/2021</a:t>
            </a:fld>
            <a:endParaRPr lang="en-US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pic>
        <p:nvPicPr>
          <p:cNvPr id="9" name="Picture 2" descr="E:\Docs\VS\PR\gamedev.cuni.cz\LOGO\v2-sources\GameDev-ColorLogo-300DPI-ForBlack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368" y="212810"/>
            <a:ext cx="1038916" cy="100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224KOCIWKzA_WloW1wx3kx8IBXlc33VQ1ihAeZIDoY/edit?usp=sharin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/>
          <p:cNvSpPr txBox="1">
            <a:spLocks/>
          </p:cNvSpPr>
          <p:nvPr/>
        </p:nvSpPr>
        <p:spPr>
          <a:xfrm>
            <a:off x="1014525" y="2852936"/>
            <a:ext cx="8136904" cy="2641923"/>
          </a:xfrm>
          <a:prstGeom prst="rect">
            <a:avLst/>
          </a:prstGeom>
        </p:spPr>
        <p:txBody>
          <a:bodyPr vert="horz" lIns="91440" rIns="45720" rtlCol="0" anchor="ctr">
            <a:normAutofit lnSpcReduction="10000"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500" b="1" kern="1200">
                <a:solidFill>
                  <a:schemeClr val="accent1">
                    <a:satMod val="15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cs-CZ" dirty="0" err="1" smtClean="0"/>
              <a:t>Introduction</a:t>
            </a:r>
            <a:r>
              <a:rPr lang="cs-CZ" dirty="0" smtClean="0"/>
              <a:t> to Game User </a:t>
            </a:r>
            <a:r>
              <a:rPr lang="cs-CZ" dirty="0" err="1" smtClean="0"/>
              <a:t>Experience</a:t>
            </a:r>
            <a:endParaRPr lang="cs-CZ" dirty="0" smtClean="0"/>
          </a:p>
          <a:p>
            <a:endParaRPr lang="cs-CZ" dirty="0"/>
          </a:p>
          <a:p>
            <a:r>
              <a:rPr lang="cs-CZ" dirty="0" err="1" smtClean="0">
                <a:solidFill>
                  <a:schemeClr val="bg2"/>
                </a:solidFill>
              </a:rPr>
              <a:t>Lecture</a:t>
            </a:r>
            <a:r>
              <a:rPr lang="cs-CZ" dirty="0" smtClean="0">
                <a:solidFill>
                  <a:schemeClr val="bg2"/>
                </a:solidFill>
              </a:rPr>
              <a:t> </a:t>
            </a:r>
            <a:r>
              <a:rPr lang="cs-CZ" dirty="0" smtClean="0">
                <a:solidFill>
                  <a:schemeClr val="bg2"/>
                </a:solidFill>
              </a:rPr>
              <a:t>2</a:t>
            </a:r>
            <a:endParaRPr lang="cs-CZ" dirty="0" smtClean="0">
              <a:solidFill>
                <a:schemeClr val="bg2"/>
              </a:solidFill>
            </a:endParaRPr>
          </a:p>
          <a:p>
            <a:endParaRPr lang="cs-CZ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39552" y="44624"/>
            <a:ext cx="4543425" cy="13922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2160" tIns="46080" rIns="92160" bIns="46080" anchor="ctr"/>
          <a:lstStyle/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Faculty of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athematics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and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hysics</a:t>
            </a:r>
            <a:endParaRPr lang="en-GB" dirty="0">
              <a:solidFill>
                <a:srgbClr val="C0C0C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Charles 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University</a:t>
            </a:r>
          </a:p>
        </p:txBody>
      </p:sp>
    </p:spTree>
    <p:extLst>
      <p:ext uri="{BB962C8B-B14F-4D97-AF65-F5344CB8AC3E}">
        <p14:creationId xmlns:p14="http://schemas.microsoft.com/office/powerpoint/2010/main" val="285551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Explicit </a:t>
            </a:r>
            <a:r>
              <a:rPr lang="cs-CZ" dirty="0" err="1">
                <a:solidFill>
                  <a:schemeClr val="bg1"/>
                </a:solidFill>
              </a:rPr>
              <a:t>vs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implicit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attitudes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-48003" y="2381407"/>
            <a:ext cx="9140954" cy="3096344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385561" y="1946119"/>
            <a:ext cx="11084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227598" y="2638616"/>
            <a:ext cx="41369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600" dirty="0" smtClean="0">
                <a:solidFill>
                  <a:schemeClr val="bg1"/>
                </a:solidFill>
                <a:latin typeface="Roboto Medium"/>
              </a:rPr>
              <a:t>     Explicit </a:t>
            </a:r>
            <a:r>
              <a:rPr lang="cs-CZ" sz="3600" dirty="0" err="1" smtClean="0">
                <a:solidFill>
                  <a:schemeClr val="bg1"/>
                </a:solidFill>
                <a:latin typeface="Roboto Medium"/>
              </a:rPr>
              <a:t>attitudes</a:t>
            </a:r>
            <a:endParaRPr lang="cs-CZ" sz="3600" dirty="0" smtClean="0">
              <a:solidFill>
                <a:schemeClr val="bg1"/>
              </a:solidFill>
              <a:latin typeface="Roboto Medium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cs-CZ" sz="2000" dirty="0" smtClean="0">
              <a:solidFill>
                <a:schemeClr val="bg1"/>
              </a:solidFill>
              <a:latin typeface="Roboto Medium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Deliberate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logical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conclusions</a:t>
            </a: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Self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-report 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measurements</a:t>
            </a:r>
            <a:endParaRPr lang="en-US" sz="2800" dirty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8" name="TextovéPole 7"/>
          <p:cNvSpPr txBox="1"/>
          <p:nvPr/>
        </p:nvSpPr>
        <p:spPr>
          <a:xfrm>
            <a:off x="4572000" y="2671989"/>
            <a:ext cx="52991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6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3600" dirty="0" smtClean="0">
                <a:solidFill>
                  <a:schemeClr val="bg1"/>
                </a:solidFill>
                <a:latin typeface="Roboto Medium"/>
              </a:rPr>
              <a:t>    </a:t>
            </a:r>
            <a:r>
              <a:rPr lang="cs-CZ" sz="3600" dirty="0" err="1" smtClean="0">
                <a:solidFill>
                  <a:schemeClr val="bg1"/>
                </a:solidFill>
                <a:latin typeface="Roboto Medium"/>
              </a:rPr>
              <a:t>Implicit</a:t>
            </a:r>
            <a:r>
              <a:rPr lang="cs-CZ" sz="36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3600" dirty="0" err="1" smtClean="0">
                <a:solidFill>
                  <a:schemeClr val="bg1"/>
                </a:solidFill>
                <a:latin typeface="Roboto Medium"/>
              </a:rPr>
              <a:t>attitudes</a:t>
            </a:r>
            <a:endParaRPr lang="cs-CZ" sz="3600" dirty="0" smtClean="0">
              <a:solidFill>
                <a:schemeClr val="bg1"/>
              </a:solidFill>
              <a:latin typeface="Roboto Medium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cs-CZ" sz="2000" dirty="0" smtClean="0">
              <a:solidFill>
                <a:schemeClr val="bg1"/>
              </a:solidFill>
              <a:latin typeface="Roboto Medium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Spontaneous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affective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response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Response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times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measurements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endParaRPr lang="en-US" sz="2800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12739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>
                <a:solidFill>
                  <a:schemeClr val="bg1"/>
                </a:solidFill>
              </a:rPr>
              <a:t>What</a:t>
            </a:r>
            <a:r>
              <a:rPr lang="cs-CZ" dirty="0" smtClean="0">
                <a:solidFill>
                  <a:schemeClr val="bg1"/>
                </a:solidFill>
              </a:rPr>
              <a:t> do </a:t>
            </a:r>
            <a:r>
              <a:rPr lang="cs-CZ" dirty="0" err="1" smtClean="0">
                <a:solidFill>
                  <a:schemeClr val="bg1"/>
                </a:solidFill>
              </a:rPr>
              <a:t>we</a:t>
            </a:r>
            <a:r>
              <a:rPr lang="cs-CZ" dirty="0" smtClean="0">
                <a:solidFill>
                  <a:schemeClr val="bg1"/>
                </a:solidFill>
              </a:rPr>
              <a:t> </a:t>
            </a:r>
            <a:r>
              <a:rPr lang="cs-CZ" dirty="0" err="1" smtClean="0">
                <a:solidFill>
                  <a:schemeClr val="bg1"/>
                </a:solidFill>
              </a:rPr>
              <a:t>know</a:t>
            </a:r>
            <a:r>
              <a:rPr lang="cs-CZ" dirty="0" smtClean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 rotWithShape="1">
          <a:blip r:embed="rId3"/>
          <a:srcRect l="-466" r="466"/>
          <a:stretch/>
        </p:blipFill>
        <p:spPr>
          <a:xfrm>
            <a:off x="0" y="1438140"/>
            <a:ext cx="9145016" cy="5518079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95717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>
                <a:solidFill>
                  <a:schemeClr val="bg1"/>
                </a:solidFill>
              </a:rPr>
              <a:t>Research</a:t>
            </a:r>
            <a:r>
              <a:rPr lang="cs-CZ" dirty="0" smtClean="0">
                <a:solidFill>
                  <a:schemeClr val="bg1"/>
                </a:solidFill>
              </a:rPr>
              <a:t> gap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-48003" y="2381407"/>
            <a:ext cx="9140954" cy="3096344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385561" y="1946119"/>
            <a:ext cx="11084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9" name="TextovéPole 8"/>
          <p:cNvSpPr txBox="1"/>
          <p:nvPr/>
        </p:nvSpPr>
        <p:spPr>
          <a:xfrm>
            <a:off x="70992" y="2590751"/>
            <a:ext cx="90730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 smtClean="0">
              <a:solidFill>
                <a:schemeClr val="bg1"/>
              </a:solidFill>
              <a:latin typeface="Roboto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400" dirty="0">
                <a:solidFill>
                  <a:schemeClr val="bg1"/>
                </a:solidFill>
                <a:latin typeface="Roboto Medium"/>
              </a:rPr>
              <a:t>N</a:t>
            </a:r>
            <a:r>
              <a:rPr lang="en-US" sz="2400" dirty="0" smtClean="0">
                <a:solidFill>
                  <a:schemeClr val="bg1"/>
                </a:solidFill>
                <a:latin typeface="Roboto Medium"/>
              </a:rPr>
              <a:t>o studies focused on attitude change and historical games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Most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studies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focused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Roboto Medium"/>
              </a:rPr>
              <a:t>on short-term explicit attitude change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s</a:t>
            </a:r>
            <a:endParaRPr lang="en-US" sz="2400" dirty="0" smtClean="0">
              <a:solidFill>
                <a:schemeClr val="bg1"/>
              </a:solidFill>
              <a:latin typeface="Roboto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No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studies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measuring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long-term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implicit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attitude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change</a:t>
            </a:r>
            <a:endParaRPr lang="en-US" sz="2400" dirty="0" smtClean="0">
              <a:solidFill>
                <a:schemeClr val="bg1"/>
              </a:solidFill>
              <a:latin typeface="Roboto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400" dirty="0">
                <a:solidFill>
                  <a:schemeClr val="bg1"/>
                </a:solidFill>
                <a:latin typeface="Roboto Medium"/>
              </a:rPr>
              <a:t>M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ost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studies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focused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on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students</a:t>
            </a:r>
            <a:endParaRPr lang="cs-CZ" sz="2400" dirty="0" smtClean="0">
              <a:solidFill>
                <a:schemeClr val="bg1"/>
              </a:solidFill>
              <a:latin typeface="Roboto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Not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enough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data to analyse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particular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game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mechanics</a:t>
            </a:r>
            <a:endParaRPr lang="en-US" sz="2400" dirty="0" smtClean="0">
              <a:solidFill>
                <a:schemeClr val="bg1"/>
              </a:solidFill>
              <a:latin typeface="Roboto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1023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smtClean="0">
                <a:solidFill>
                  <a:schemeClr val="bg1"/>
                </a:solidFill>
              </a:rPr>
              <a:t>Study </a:t>
            </a:r>
            <a:r>
              <a:rPr lang="cs-CZ" dirty="0" err="1" smtClean="0">
                <a:solidFill>
                  <a:schemeClr val="bg1"/>
                </a:solidFill>
              </a:rPr>
              <a:t>overview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-48003" y="2381407"/>
            <a:ext cx="9140954" cy="3096344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385561" y="1946119"/>
            <a:ext cx="11084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9" name="TextovéPole 8"/>
          <p:cNvSpPr txBox="1"/>
          <p:nvPr/>
        </p:nvSpPr>
        <p:spPr>
          <a:xfrm>
            <a:off x="70992" y="2805155"/>
            <a:ext cx="90730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400" dirty="0">
                <a:solidFill>
                  <a:schemeClr val="bg1"/>
                </a:solidFill>
                <a:latin typeface="Roboto Medium"/>
              </a:rPr>
              <a:t>Data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collection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:	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	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Pretest-Posttest-Delayed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Posttest</a:t>
            </a:r>
            <a:endParaRPr lang="cs-CZ" sz="2400" dirty="0">
              <a:solidFill>
                <a:schemeClr val="bg1"/>
              </a:solidFill>
              <a:latin typeface="Roboto Medium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Research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design:	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Between-subject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(Exp &amp; Ctrl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group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Theoretical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model:	APE model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Aim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:			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Evaluate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short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and long-term explicit 				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and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implicit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attitude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changes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	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Topic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:			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Expulsion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Sudeten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Germans</a:t>
            </a:r>
            <a:endParaRPr lang="cs-CZ" sz="2400" dirty="0">
              <a:solidFill>
                <a:schemeClr val="bg1"/>
              </a:solidFill>
              <a:latin typeface="Roboto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35945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>
                <a:solidFill>
                  <a:schemeClr val="bg1"/>
                </a:solidFill>
              </a:rPr>
              <a:t>Experimental</a:t>
            </a:r>
            <a:r>
              <a:rPr lang="cs-CZ" dirty="0" smtClean="0">
                <a:solidFill>
                  <a:schemeClr val="bg1"/>
                </a:solidFill>
              </a:rPr>
              <a:t> </a:t>
            </a:r>
            <a:r>
              <a:rPr lang="cs-CZ" dirty="0" err="1" smtClean="0">
                <a:solidFill>
                  <a:schemeClr val="bg1"/>
                </a:solidFill>
              </a:rPr>
              <a:t>intervention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-48003" y="2381407"/>
            <a:ext cx="9140954" cy="3096344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385561" y="1946119"/>
            <a:ext cx="11084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9" name="TextovéPole 8"/>
          <p:cNvSpPr txBox="1"/>
          <p:nvPr/>
        </p:nvSpPr>
        <p:spPr>
          <a:xfrm>
            <a:off x="75854" y="2852936"/>
            <a:ext cx="90730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Authors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:	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	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CUNI 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&amp; Czech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Academy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Sciences</a:t>
            </a:r>
            <a:endParaRPr lang="cs-CZ" sz="2400" dirty="0">
              <a:solidFill>
                <a:schemeClr val="bg1"/>
              </a:solidFill>
              <a:latin typeface="Roboto Medium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Features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:	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Based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on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Historical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Research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,	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				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Perspective-taking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, 	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Personal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stories</a:t>
            </a:r>
            <a:endParaRPr lang="cs-CZ" sz="2400" dirty="0">
              <a:solidFill>
                <a:schemeClr val="bg1"/>
              </a:solidFill>
              <a:latin typeface="Roboto Medium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Topics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:	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	1945-1948 in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Czechoslovakia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;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Expulsion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			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Sudeten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Germans</a:t>
            </a:r>
            <a:endParaRPr lang="cs-CZ" sz="2400" dirty="0">
              <a:solidFill>
                <a:schemeClr val="bg1"/>
              </a:solidFill>
              <a:latin typeface="Roboto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2350885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736"/>
            <a:ext cx="9169010" cy="5167468"/>
          </a:xfrm>
          <a:prstGeom prst="rect">
            <a:avLst/>
          </a:prstGeom>
          <a:noFill/>
          <a:ln>
            <a:noFill/>
          </a:ln>
          <a:effectLst>
            <a:softEdge rad="508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3192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7772"/>
            <a:ext cx="9144000" cy="5143500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1625118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" y="857250"/>
            <a:ext cx="9140954" cy="5143500"/>
          </a:xfrm>
          <a:prstGeom prst="rect">
            <a:avLst/>
          </a:prstGeom>
        </p:spPr>
      </p:pic>
      <p:pic>
        <p:nvPicPr>
          <p:cNvPr id="6" name="Picture 2"/>
          <p:cNvPicPr/>
          <p:nvPr/>
        </p:nvPicPr>
        <p:blipFill>
          <a:blip r:embed="rId4"/>
          <a:stretch/>
        </p:blipFill>
        <p:spPr>
          <a:xfrm>
            <a:off x="0" y="857430"/>
            <a:ext cx="9143640" cy="51433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681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" y="857250"/>
            <a:ext cx="9140954" cy="5143500"/>
          </a:xfrm>
          <a:prstGeom prst="rect">
            <a:avLst/>
          </a:prstGeom>
        </p:spPr>
      </p:pic>
      <p:pic>
        <p:nvPicPr>
          <p:cNvPr id="4" name="Obrázek 2"/>
          <p:cNvPicPr/>
          <p:nvPr/>
        </p:nvPicPr>
        <p:blipFill>
          <a:blip r:embed="rId4"/>
          <a:stretch/>
        </p:blipFill>
        <p:spPr>
          <a:xfrm>
            <a:off x="1523" y="1022"/>
            <a:ext cx="9142477" cy="685697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3599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>
                <a:solidFill>
                  <a:schemeClr val="bg1"/>
                </a:solidFill>
              </a:rPr>
              <a:t>Control</a:t>
            </a:r>
            <a:r>
              <a:rPr lang="cs-CZ" dirty="0" smtClean="0">
                <a:solidFill>
                  <a:schemeClr val="bg1"/>
                </a:solidFill>
              </a:rPr>
              <a:t> </a:t>
            </a:r>
            <a:r>
              <a:rPr lang="cs-CZ" dirty="0" err="1" smtClean="0">
                <a:solidFill>
                  <a:schemeClr val="bg1"/>
                </a:solidFill>
              </a:rPr>
              <a:t>intervention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0" y="2546430"/>
            <a:ext cx="9140954" cy="3096344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395536" y="1853933"/>
            <a:ext cx="11084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3" name="Obdélník 2"/>
          <p:cNvSpPr/>
          <p:nvPr/>
        </p:nvSpPr>
        <p:spPr>
          <a:xfrm>
            <a:off x="323528" y="2961929"/>
            <a:ext cx="864096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Authors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:		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Rudowski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Brothers</a:t>
            </a:r>
            <a:endParaRPr lang="cs-CZ" sz="2400" dirty="0">
              <a:solidFill>
                <a:schemeClr val="bg1"/>
              </a:solidFill>
              <a:latin typeface="Roboto Medium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Features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:	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Narrative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Point-and-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click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fantasy 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					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adventure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,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collecting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memories</a:t>
            </a:r>
            <a:endParaRPr lang="cs-CZ" sz="2400" dirty="0" smtClean="0">
              <a:solidFill>
                <a:schemeClr val="bg1"/>
              </a:solidFill>
              <a:latin typeface="Roboto Medium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Topics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:		Not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related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to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expulsion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Sudeten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				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Germans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endParaRPr lang="cs-CZ" sz="2400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231173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/>
              <a:t>Practical</a:t>
            </a:r>
            <a:r>
              <a:rPr lang="cs-CZ" dirty="0" smtClean="0"/>
              <a:t> </a:t>
            </a:r>
            <a:r>
              <a:rPr lang="cs-CZ" dirty="0" err="1" smtClean="0"/>
              <a:t>info</a:t>
            </a:r>
            <a:endParaRPr lang="cs-CZ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Obdélník 5"/>
          <p:cNvSpPr/>
          <p:nvPr/>
        </p:nvSpPr>
        <p:spPr>
          <a:xfrm>
            <a:off x="32568" y="2420888"/>
            <a:ext cx="9505056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4400" dirty="0" smtClean="0"/>
              <a:t>Case </a:t>
            </a:r>
            <a:r>
              <a:rPr lang="cs-CZ" sz="4400" dirty="0" err="1" smtClean="0"/>
              <a:t>studies</a:t>
            </a:r>
            <a:r>
              <a:rPr lang="cs-CZ" sz="4400" dirty="0" smtClean="0"/>
              <a:t>	</a:t>
            </a:r>
            <a:r>
              <a:rPr lang="cs-CZ" sz="4400" dirty="0" smtClean="0"/>
              <a:t>- </a:t>
            </a:r>
            <a:r>
              <a:rPr lang="cs-CZ" sz="4400" dirty="0" smtClean="0"/>
              <a:t>1 </a:t>
            </a:r>
            <a:r>
              <a:rPr lang="cs-CZ" sz="4400" dirty="0" err="1" smtClean="0"/>
              <a:t>larger</a:t>
            </a:r>
            <a:r>
              <a:rPr lang="cs-CZ" sz="4400" dirty="0" smtClean="0"/>
              <a:t> study, 3 student </a:t>
            </a:r>
            <a:r>
              <a:rPr lang="cs-CZ" sz="4400" dirty="0" err="1" smtClean="0"/>
              <a:t>studies</a:t>
            </a:r>
            <a:endParaRPr lang="cs-CZ" sz="44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4400" dirty="0" smtClean="0"/>
              <a:t>Game </a:t>
            </a:r>
            <a:r>
              <a:rPr lang="cs-CZ" sz="4400" dirty="0" err="1" smtClean="0"/>
              <a:t>Development</a:t>
            </a:r>
            <a:r>
              <a:rPr lang="cs-CZ" sz="4400" dirty="0" smtClean="0"/>
              <a:t> 2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4400" dirty="0" smtClean="0"/>
              <a:t>GRUX 2021</a:t>
            </a:r>
            <a:endParaRPr lang="cs-CZ" sz="4400" dirty="0" smtClean="0"/>
          </a:p>
        </p:txBody>
      </p:sp>
    </p:spTree>
    <p:extLst>
      <p:ext uri="{BB962C8B-B14F-4D97-AF65-F5344CB8AC3E}">
        <p14:creationId xmlns:p14="http://schemas.microsoft.com/office/powerpoint/2010/main" val="36734336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" y="908720"/>
            <a:ext cx="9089010" cy="5112568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35940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>
                <a:solidFill>
                  <a:schemeClr val="bg1"/>
                </a:solidFill>
              </a:rPr>
              <a:t>Research</a:t>
            </a:r>
            <a:r>
              <a:rPr lang="cs-CZ" dirty="0" smtClean="0">
                <a:solidFill>
                  <a:schemeClr val="bg1"/>
                </a:solidFill>
              </a:rPr>
              <a:t> Sample?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0" y="2546430"/>
            <a:ext cx="9140954" cy="3096344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395536" y="1853933"/>
            <a:ext cx="11084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3" name="Obdélník 2"/>
          <p:cNvSpPr/>
          <p:nvPr/>
        </p:nvSpPr>
        <p:spPr>
          <a:xfrm>
            <a:off x="323528" y="2636912"/>
            <a:ext cx="864096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000" dirty="0">
                <a:solidFill>
                  <a:schemeClr val="bg1"/>
                </a:solidFill>
                <a:latin typeface="Roboto Medium"/>
              </a:rPr>
              <a:t>Czech </a:t>
            </a:r>
            <a:r>
              <a:rPr lang="cs-CZ" sz="2000" dirty="0" err="1">
                <a:solidFill>
                  <a:schemeClr val="bg1"/>
                </a:solidFill>
                <a:latin typeface="Roboto Medium"/>
              </a:rPr>
              <a:t>speakers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000" dirty="0" err="1">
                <a:solidFill>
                  <a:schemeClr val="bg1"/>
                </a:solidFill>
                <a:latin typeface="Roboto Medium"/>
              </a:rPr>
              <a:t>aged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000" dirty="0" err="1">
                <a:solidFill>
                  <a:schemeClr val="bg1"/>
                </a:solidFill>
                <a:latin typeface="Roboto Medium"/>
              </a:rPr>
              <a:t>between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000" dirty="0" smtClean="0">
                <a:solidFill>
                  <a:schemeClr val="bg1"/>
                </a:solidFill>
                <a:latin typeface="Roboto Medium"/>
              </a:rPr>
              <a:t>15-30</a:t>
            </a:r>
            <a:endParaRPr lang="cs-CZ" sz="2000" dirty="0">
              <a:solidFill>
                <a:schemeClr val="bg1"/>
              </a:solidFill>
              <a:latin typeface="Roboto Medium"/>
            </a:endParaRPr>
          </a:p>
          <a:p>
            <a:r>
              <a:rPr lang="cs-CZ" sz="2000" i="1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000" i="1" dirty="0" smtClean="0">
                <a:solidFill>
                  <a:schemeClr val="bg1"/>
                </a:solidFill>
                <a:latin typeface="Roboto Medium"/>
              </a:rPr>
              <a:t>       M </a:t>
            </a:r>
            <a:r>
              <a:rPr lang="cs-CZ" sz="2000" i="1" dirty="0">
                <a:solidFill>
                  <a:schemeClr val="bg1"/>
                </a:solidFill>
                <a:latin typeface="Roboto Medium"/>
              </a:rPr>
              <a:t>= 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20,9, SD = 3.9, </a:t>
            </a:r>
            <a:r>
              <a:rPr lang="cs-CZ" sz="2000" dirty="0" err="1">
                <a:solidFill>
                  <a:schemeClr val="bg1"/>
                </a:solidFill>
                <a:latin typeface="Roboto Medium"/>
              </a:rPr>
              <a:t>Women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: 42.1 </a:t>
            </a:r>
            <a:r>
              <a:rPr lang="cs-CZ" sz="2000" dirty="0" smtClean="0">
                <a:solidFill>
                  <a:schemeClr val="bg1"/>
                </a:solidFill>
                <a:latin typeface="Roboto Medium"/>
              </a:rPr>
              <a:t>%</a:t>
            </a:r>
            <a:endParaRPr lang="cs-CZ" sz="2000" dirty="0">
              <a:solidFill>
                <a:schemeClr val="bg1"/>
              </a:solidFill>
              <a:latin typeface="Roboto Medium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cs-CZ" sz="2000" dirty="0">
              <a:solidFill>
                <a:schemeClr val="bg1"/>
              </a:solidFill>
              <a:latin typeface="Roboto Medium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cs-CZ" sz="2000" dirty="0" err="1" smtClean="0">
                <a:solidFill>
                  <a:schemeClr val="bg1"/>
                </a:solidFill>
                <a:latin typeface="Roboto Medium"/>
              </a:rPr>
              <a:t>Posttest-Pretest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		</a:t>
            </a:r>
            <a:r>
              <a:rPr lang="cs-CZ" sz="2000" dirty="0" err="1">
                <a:solidFill>
                  <a:schemeClr val="bg1"/>
                </a:solidFill>
                <a:latin typeface="Roboto Medium"/>
              </a:rPr>
              <a:t>Experimental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 Group		</a:t>
            </a:r>
            <a:r>
              <a:rPr lang="cs-CZ" sz="2000" i="1" dirty="0">
                <a:solidFill>
                  <a:schemeClr val="bg1"/>
                </a:solidFill>
                <a:latin typeface="Roboto Medium"/>
              </a:rPr>
              <a:t>n 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= 81</a:t>
            </a:r>
          </a:p>
          <a:p>
            <a:r>
              <a:rPr lang="cs-CZ" sz="2000" dirty="0">
                <a:solidFill>
                  <a:schemeClr val="bg1"/>
                </a:solidFill>
                <a:latin typeface="Roboto Medium"/>
              </a:rPr>
              <a:t>				</a:t>
            </a:r>
            <a:r>
              <a:rPr lang="cs-CZ" sz="2000" dirty="0" err="1" smtClean="0">
                <a:solidFill>
                  <a:schemeClr val="bg1"/>
                </a:solidFill>
                <a:latin typeface="Roboto Medium"/>
              </a:rPr>
              <a:t>Control</a:t>
            </a:r>
            <a:r>
              <a:rPr lang="cs-CZ" sz="20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Group		</a:t>
            </a:r>
            <a:r>
              <a:rPr lang="cs-CZ" sz="2000" dirty="0" smtClean="0">
                <a:solidFill>
                  <a:schemeClr val="bg1"/>
                </a:solidFill>
                <a:latin typeface="Roboto Medium"/>
              </a:rPr>
              <a:t>	</a:t>
            </a:r>
            <a:r>
              <a:rPr lang="cs-CZ" sz="2000" i="1" dirty="0" smtClean="0">
                <a:solidFill>
                  <a:schemeClr val="bg1"/>
                </a:solidFill>
                <a:latin typeface="Roboto Medium"/>
              </a:rPr>
              <a:t>n 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= 64</a:t>
            </a:r>
          </a:p>
          <a:p>
            <a:endParaRPr lang="cs-CZ" sz="2000" dirty="0">
              <a:solidFill>
                <a:schemeClr val="bg1"/>
              </a:solidFill>
              <a:latin typeface="Roboto Mediu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sz="2000" dirty="0">
                <a:solidFill>
                  <a:schemeClr val="bg1"/>
                </a:solidFill>
                <a:latin typeface="Roboto Medium"/>
              </a:rPr>
              <a:t>   </a:t>
            </a:r>
            <a:r>
              <a:rPr lang="cs-CZ" sz="2000" dirty="0" err="1">
                <a:solidFill>
                  <a:schemeClr val="bg1"/>
                </a:solidFill>
                <a:latin typeface="Roboto Medium"/>
              </a:rPr>
              <a:t>Delayed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000" dirty="0" err="1">
                <a:solidFill>
                  <a:schemeClr val="bg1"/>
                </a:solidFill>
                <a:latin typeface="Roboto Medium"/>
              </a:rPr>
              <a:t>Posttest-Pretest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	</a:t>
            </a:r>
            <a:r>
              <a:rPr lang="cs-CZ" sz="2000" dirty="0" err="1">
                <a:solidFill>
                  <a:schemeClr val="bg1"/>
                </a:solidFill>
                <a:latin typeface="Roboto Medium"/>
              </a:rPr>
              <a:t>Experimental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 Group		</a:t>
            </a:r>
            <a:r>
              <a:rPr lang="cs-CZ" sz="2000" i="1" dirty="0">
                <a:solidFill>
                  <a:schemeClr val="bg1"/>
                </a:solidFill>
                <a:latin typeface="Roboto Medium"/>
              </a:rPr>
              <a:t>n 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= 73</a:t>
            </a:r>
          </a:p>
          <a:p>
            <a:r>
              <a:rPr lang="cs-CZ" sz="2000" dirty="0">
                <a:solidFill>
                  <a:schemeClr val="bg1"/>
                </a:solidFill>
                <a:latin typeface="Roboto Medium"/>
              </a:rPr>
              <a:t>				</a:t>
            </a:r>
            <a:r>
              <a:rPr lang="cs-CZ" sz="2000" dirty="0" err="1" smtClean="0">
                <a:solidFill>
                  <a:schemeClr val="bg1"/>
                </a:solidFill>
                <a:latin typeface="Roboto Medium"/>
              </a:rPr>
              <a:t>Control</a:t>
            </a:r>
            <a:r>
              <a:rPr lang="cs-CZ" sz="20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Group:	 	</a:t>
            </a:r>
            <a:r>
              <a:rPr lang="cs-CZ" sz="2000" dirty="0" smtClean="0">
                <a:solidFill>
                  <a:schemeClr val="bg1"/>
                </a:solidFill>
                <a:latin typeface="Roboto Medium"/>
              </a:rPr>
              <a:t>	</a:t>
            </a:r>
            <a:r>
              <a:rPr lang="cs-CZ" sz="2000" i="1" dirty="0" smtClean="0">
                <a:solidFill>
                  <a:schemeClr val="bg1"/>
                </a:solidFill>
                <a:latin typeface="Roboto Medium"/>
              </a:rPr>
              <a:t>n </a:t>
            </a:r>
            <a:r>
              <a:rPr lang="cs-CZ" sz="2000" dirty="0">
                <a:solidFill>
                  <a:schemeClr val="bg1"/>
                </a:solidFill>
                <a:latin typeface="Roboto Medium"/>
              </a:rPr>
              <a:t>= 46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cs-CZ" sz="2000" dirty="0">
              <a:solidFill>
                <a:schemeClr val="bg1"/>
              </a:solidFill>
              <a:latin typeface="Roboto Medium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cs-CZ" sz="2000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435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>
                <a:solidFill>
                  <a:schemeClr val="bg1"/>
                </a:solidFill>
              </a:rPr>
              <a:t>Hypotheses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0" y="2546430"/>
            <a:ext cx="9140954" cy="3096344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395536" y="1853933"/>
            <a:ext cx="11084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3" name="Obdélník 2"/>
          <p:cNvSpPr/>
          <p:nvPr/>
        </p:nvSpPr>
        <p:spPr>
          <a:xfrm>
            <a:off x="393824" y="2817329"/>
            <a:ext cx="864096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sz="2400" dirty="0">
                <a:solidFill>
                  <a:schemeClr val="bg1"/>
                </a:solidFill>
                <a:latin typeface="Roboto Medium"/>
              </a:rPr>
              <a:t>H1: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Short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-term explicit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attitude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change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 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(negative shift)</a:t>
            </a:r>
          </a:p>
          <a:p>
            <a:r>
              <a:rPr lang="cs-CZ" sz="2400" dirty="0">
                <a:solidFill>
                  <a:schemeClr val="bg1"/>
                </a:solidFill>
                <a:latin typeface="Roboto Medium"/>
              </a:rPr>
              <a:t>H2: Long-term explicit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attitude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change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(negative shift)</a:t>
            </a:r>
          </a:p>
          <a:p>
            <a:r>
              <a:rPr lang="cs-CZ" sz="2400" dirty="0">
                <a:solidFill>
                  <a:schemeClr val="bg1"/>
                </a:solidFill>
                <a:latin typeface="Roboto Medium"/>
              </a:rPr>
              <a:t>H3: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Short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-term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implicit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attitude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change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(negative shift)</a:t>
            </a:r>
          </a:p>
          <a:p>
            <a:r>
              <a:rPr lang="cs-CZ" sz="2400" dirty="0">
                <a:solidFill>
                  <a:schemeClr val="bg1"/>
                </a:solidFill>
                <a:latin typeface="Roboto Medium"/>
              </a:rPr>
              <a:t>H4: No long-term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implicit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attitude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change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(no shift)</a:t>
            </a:r>
          </a:p>
          <a:p>
            <a:endParaRPr lang="cs-CZ" sz="2400" dirty="0">
              <a:solidFill>
                <a:schemeClr val="bg1"/>
              </a:solidFill>
              <a:latin typeface="Roboto Medium"/>
            </a:endParaRPr>
          </a:p>
          <a:p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Explorative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: analyse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item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level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differences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(DIF-C)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cs-CZ" sz="2400" dirty="0">
              <a:solidFill>
                <a:schemeClr val="bg1"/>
              </a:solidFill>
              <a:latin typeface="Roboto Medium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cs-CZ" sz="2400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285711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Zástupný symbol pro obsah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8720"/>
            <a:ext cx="9127938" cy="52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703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323528" y="1054994"/>
            <a:ext cx="41719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000" b="1" dirty="0">
                <a:solidFill>
                  <a:prstClr val="white"/>
                </a:solidFill>
              </a:rPr>
              <a:t>Negative </a:t>
            </a:r>
            <a:r>
              <a:rPr lang="cs-CZ" sz="3000" b="1" dirty="0" err="1" smtClean="0">
                <a:solidFill>
                  <a:prstClr val="white"/>
                </a:solidFill>
              </a:rPr>
              <a:t>adjectives</a:t>
            </a:r>
            <a:endParaRPr lang="cs-CZ" sz="3000" b="1" dirty="0">
              <a:solidFill>
                <a:prstClr val="white"/>
              </a:solidFill>
            </a:endParaRPr>
          </a:p>
        </p:txBody>
      </p:sp>
      <p:sp>
        <p:nvSpPr>
          <p:cNvPr id="5" name="TextovéPole 4"/>
          <p:cNvSpPr txBox="1"/>
          <p:nvPr/>
        </p:nvSpPr>
        <p:spPr>
          <a:xfrm>
            <a:off x="5508104" y="1013272"/>
            <a:ext cx="3509020" cy="252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cs-CZ" sz="3000" b="1" dirty="0" smtClean="0">
                <a:solidFill>
                  <a:prstClr val="white"/>
                </a:solidFill>
              </a:rPr>
              <a:t>Positive </a:t>
            </a:r>
            <a:r>
              <a:rPr lang="cs-CZ" sz="3000" b="1" dirty="0" err="1" smtClean="0">
                <a:solidFill>
                  <a:prstClr val="white"/>
                </a:solidFill>
              </a:rPr>
              <a:t>Adjectives</a:t>
            </a:r>
            <a:endParaRPr lang="cs-CZ" sz="3000" b="1" dirty="0" smtClean="0">
              <a:solidFill>
                <a:prstClr val="white"/>
              </a:solidFill>
            </a:endParaRPr>
          </a:p>
          <a:p>
            <a:pPr lvl="0"/>
            <a:r>
              <a:rPr lang="cs-CZ" sz="3000" b="1" dirty="0" err="1" smtClean="0">
                <a:solidFill>
                  <a:prstClr val="white"/>
                </a:solidFill>
              </a:rPr>
              <a:t>Or</a:t>
            </a:r>
            <a:r>
              <a:rPr lang="cs-CZ" sz="3000" b="1" dirty="0" smtClean="0">
                <a:solidFill>
                  <a:prstClr val="white"/>
                </a:solidFill>
              </a:rPr>
              <a:t/>
            </a:r>
            <a:br>
              <a:rPr lang="cs-CZ" sz="3000" b="1" dirty="0" smtClean="0">
                <a:solidFill>
                  <a:prstClr val="white"/>
                </a:solidFill>
              </a:rPr>
            </a:br>
            <a:r>
              <a:rPr lang="cs-CZ" sz="3000" b="1" dirty="0" err="1" smtClean="0">
                <a:solidFill>
                  <a:prstClr val="white"/>
                </a:solidFill>
              </a:rPr>
              <a:t>Expulsion</a:t>
            </a:r>
            <a:r>
              <a:rPr lang="cs-CZ" sz="3000" b="1" dirty="0" smtClean="0">
                <a:solidFill>
                  <a:prstClr val="white"/>
                </a:solidFill>
              </a:rPr>
              <a:t> </a:t>
            </a:r>
            <a:r>
              <a:rPr lang="cs-CZ" sz="3000" b="1" dirty="0" err="1" smtClean="0">
                <a:solidFill>
                  <a:prstClr val="white"/>
                </a:solidFill>
              </a:rPr>
              <a:t>of</a:t>
            </a:r>
            <a:r>
              <a:rPr lang="cs-CZ" sz="3000" b="1" dirty="0" smtClean="0">
                <a:solidFill>
                  <a:prstClr val="white"/>
                </a:solidFill>
              </a:rPr>
              <a:t> </a:t>
            </a:r>
            <a:r>
              <a:rPr lang="cs-CZ" sz="3000" b="1" dirty="0" err="1" smtClean="0">
                <a:solidFill>
                  <a:prstClr val="white"/>
                </a:solidFill>
              </a:rPr>
              <a:t>Sudeten</a:t>
            </a:r>
            <a:r>
              <a:rPr lang="cs-CZ" sz="3000" b="1" dirty="0" smtClean="0">
                <a:solidFill>
                  <a:prstClr val="white"/>
                </a:solidFill>
              </a:rPr>
              <a:t> </a:t>
            </a:r>
            <a:r>
              <a:rPr lang="cs-CZ" sz="3000" b="1" dirty="0" err="1" smtClean="0">
                <a:solidFill>
                  <a:prstClr val="white"/>
                </a:solidFill>
              </a:rPr>
              <a:t>Germans</a:t>
            </a:r>
            <a:endParaRPr lang="cs-CZ" sz="3000" b="1" dirty="0" smtClean="0">
              <a:solidFill>
                <a:prstClr val="white"/>
              </a:solidFill>
            </a:endParaRPr>
          </a:p>
          <a:p>
            <a:r>
              <a:rPr lang="cs-CZ" sz="2475" b="1" dirty="0">
                <a:solidFill>
                  <a:prstClr val="white"/>
                </a:solidFill>
              </a:rPr>
              <a:t/>
            </a:r>
            <a:br>
              <a:rPr lang="cs-CZ" sz="2475" b="1" dirty="0">
                <a:solidFill>
                  <a:prstClr val="white"/>
                </a:solidFill>
              </a:rPr>
            </a:br>
            <a:endParaRPr lang="cs-CZ" sz="1350" dirty="0">
              <a:solidFill>
                <a:prstClr val="black"/>
              </a:solidFill>
            </a:endParaRPr>
          </a:p>
        </p:txBody>
      </p:sp>
      <p:sp>
        <p:nvSpPr>
          <p:cNvPr id="6" name="TextovéPole 5"/>
          <p:cNvSpPr txBox="1"/>
          <p:nvPr/>
        </p:nvSpPr>
        <p:spPr>
          <a:xfrm>
            <a:off x="3491880" y="3540887"/>
            <a:ext cx="24645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3000" b="1" dirty="0">
                <a:solidFill>
                  <a:prstClr val="white"/>
                </a:solidFill>
              </a:rPr>
              <a:t>Unfair</a:t>
            </a:r>
            <a:endParaRPr lang="cs-CZ" sz="3300" b="1" dirty="0">
              <a:solidFill>
                <a:prstClr val="white"/>
              </a:solidFill>
            </a:endParaRPr>
          </a:p>
          <a:p>
            <a:pPr algn="ctr"/>
            <a:endParaRPr lang="cs-CZ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78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/>
        </p:nvSpPr>
        <p:spPr>
          <a:xfrm>
            <a:off x="314977" y="1092456"/>
            <a:ext cx="4171950" cy="2700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000" b="1" dirty="0">
                <a:solidFill>
                  <a:prstClr val="white"/>
                </a:solidFill>
              </a:rPr>
              <a:t>Negative </a:t>
            </a:r>
            <a:r>
              <a:rPr lang="cs-CZ" sz="3000" b="1" dirty="0" err="1">
                <a:solidFill>
                  <a:prstClr val="white"/>
                </a:solidFill>
              </a:rPr>
              <a:t>adjectives</a:t>
            </a:r>
            <a:endParaRPr lang="cs-CZ" sz="3000" b="1" dirty="0">
              <a:solidFill>
                <a:prstClr val="white"/>
              </a:solidFill>
            </a:endParaRPr>
          </a:p>
          <a:p>
            <a:pPr lvl="0"/>
            <a:r>
              <a:rPr lang="cs-CZ" sz="3000" b="1" dirty="0" err="1">
                <a:solidFill>
                  <a:prstClr val="white"/>
                </a:solidFill>
              </a:rPr>
              <a:t>Or</a:t>
            </a:r>
            <a:r>
              <a:rPr lang="cs-CZ" sz="3000" b="1" dirty="0">
                <a:solidFill>
                  <a:prstClr val="white"/>
                </a:solidFill>
              </a:rPr>
              <a:t/>
            </a:r>
            <a:br>
              <a:rPr lang="cs-CZ" sz="3000" b="1" dirty="0">
                <a:solidFill>
                  <a:prstClr val="white"/>
                </a:solidFill>
              </a:rPr>
            </a:br>
            <a:r>
              <a:rPr lang="cs-CZ" sz="3000" b="1" dirty="0" err="1">
                <a:solidFill>
                  <a:prstClr val="white"/>
                </a:solidFill>
              </a:rPr>
              <a:t>Expulsion</a:t>
            </a:r>
            <a:r>
              <a:rPr lang="cs-CZ" sz="3000" b="1" dirty="0">
                <a:solidFill>
                  <a:prstClr val="white"/>
                </a:solidFill>
              </a:rPr>
              <a:t> </a:t>
            </a:r>
            <a:r>
              <a:rPr lang="cs-CZ" sz="3000" b="1" dirty="0" err="1">
                <a:solidFill>
                  <a:prstClr val="white"/>
                </a:solidFill>
              </a:rPr>
              <a:t>of</a:t>
            </a:r>
            <a:r>
              <a:rPr lang="cs-CZ" sz="3000" b="1" dirty="0">
                <a:solidFill>
                  <a:prstClr val="white"/>
                </a:solidFill>
              </a:rPr>
              <a:t> </a:t>
            </a:r>
            <a:r>
              <a:rPr lang="cs-CZ" sz="3000" b="1" dirty="0" err="1">
                <a:solidFill>
                  <a:prstClr val="white"/>
                </a:solidFill>
              </a:rPr>
              <a:t>Sudeten</a:t>
            </a:r>
            <a:r>
              <a:rPr lang="cs-CZ" sz="3000" b="1" dirty="0">
                <a:solidFill>
                  <a:prstClr val="white"/>
                </a:solidFill>
              </a:rPr>
              <a:t> </a:t>
            </a:r>
            <a:r>
              <a:rPr lang="cs-CZ" sz="3000" b="1" dirty="0" err="1">
                <a:solidFill>
                  <a:prstClr val="white"/>
                </a:solidFill>
              </a:rPr>
              <a:t>Germans</a:t>
            </a:r>
            <a:endParaRPr lang="cs-CZ" sz="3000" b="1" dirty="0">
              <a:solidFill>
                <a:prstClr val="white"/>
              </a:solidFill>
            </a:endParaRPr>
          </a:p>
          <a:p>
            <a:endParaRPr lang="cs-CZ" sz="2475" b="1" dirty="0">
              <a:solidFill>
                <a:prstClr val="white"/>
              </a:solidFill>
            </a:endParaRPr>
          </a:p>
          <a:p>
            <a:endParaRPr lang="cs-CZ" sz="2475" dirty="0">
              <a:solidFill>
                <a:prstClr val="black"/>
              </a:solidFill>
            </a:endParaRPr>
          </a:p>
        </p:txBody>
      </p:sp>
      <p:sp>
        <p:nvSpPr>
          <p:cNvPr id="5" name="TextovéPole 4"/>
          <p:cNvSpPr txBox="1"/>
          <p:nvPr/>
        </p:nvSpPr>
        <p:spPr>
          <a:xfrm>
            <a:off x="5648325" y="1092456"/>
            <a:ext cx="33687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cs-CZ" sz="3000" b="1" dirty="0">
                <a:solidFill>
                  <a:prstClr val="white"/>
                </a:solidFill>
              </a:rPr>
              <a:t>Positive </a:t>
            </a:r>
            <a:r>
              <a:rPr lang="cs-CZ" sz="3000" b="1" dirty="0" err="1">
                <a:solidFill>
                  <a:prstClr val="white"/>
                </a:solidFill>
              </a:rPr>
              <a:t>Adjectives</a:t>
            </a:r>
            <a:endParaRPr lang="cs-CZ" sz="1350" dirty="0">
              <a:solidFill>
                <a:prstClr val="black"/>
              </a:solidFill>
            </a:endParaRPr>
          </a:p>
        </p:txBody>
      </p:sp>
      <p:sp>
        <p:nvSpPr>
          <p:cNvPr id="6" name="TextovéPole 5"/>
          <p:cNvSpPr txBox="1"/>
          <p:nvPr/>
        </p:nvSpPr>
        <p:spPr>
          <a:xfrm>
            <a:off x="3347864" y="3429000"/>
            <a:ext cx="24645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3000" b="1" dirty="0">
                <a:solidFill>
                  <a:prstClr val="white"/>
                </a:solidFill>
              </a:rPr>
              <a:t>Unfair</a:t>
            </a:r>
            <a:endParaRPr lang="cs-CZ" sz="3300" b="1" dirty="0">
              <a:solidFill>
                <a:prstClr val="white"/>
              </a:solidFill>
            </a:endParaRPr>
          </a:p>
          <a:p>
            <a:pPr algn="ctr"/>
            <a:endParaRPr lang="cs-CZ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80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>
                <a:solidFill>
                  <a:schemeClr val="bg1"/>
                </a:solidFill>
              </a:rPr>
              <a:t>Main</a:t>
            </a:r>
            <a:r>
              <a:rPr lang="cs-CZ" dirty="0" smtClean="0">
                <a:solidFill>
                  <a:schemeClr val="bg1"/>
                </a:solidFill>
              </a:rPr>
              <a:t> </a:t>
            </a:r>
            <a:r>
              <a:rPr lang="cs-CZ" dirty="0" err="1" smtClean="0">
                <a:solidFill>
                  <a:schemeClr val="bg1"/>
                </a:solidFill>
              </a:rPr>
              <a:t>findings</a:t>
            </a:r>
            <a:r>
              <a:rPr lang="cs-CZ" dirty="0" smtClean="0">
                <a:solidFill>
                  <a:schemeClr val="bg1"/>
                </a:solidFill>
              </a:rPr>
              <a:t> (</a:t>
            </a:r>
            <a:r>
              <a:rPr lang="cs-CZ" dirty="0" err="1" smtClean="0">
                <a:solidFill>
                  <a:schemeClr val="bg1"/>
                </a:solidFill>
              </a:rPr>
              <a:t>vs</a:t>
            </a:r>
            <a:r>
              <a:rPr lang="cs-CZ" dirty="0" smtClean="0">
                <a:solidFill>
                  <a:schemeClr val="bg1"/>
                </a:solidFill>
              </a:rPr>
              <a:t> </a:t>
            </a:r>
            <a:r>
              <a:rPr lang="cs-CZ" dirty="0" err="1" smtClean="0">
                <a:solidFill>
                  <a:schemeClr val="bg1"/>
                </a:solidFill>
              </a:rPr>
              <a:t>control</a:t>
            </a:r>
            <a:r>
              <a:rPr lang="cs-CZ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0" y="2546430"/>
            <a:ext cx="9140954" cy="3096344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395536" y="1853933"/>
            <a:ext cx="11084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6" name="TextovéPole 5"/>
          <p:cNvSpPr txBox="1"/>
          <p:nvPr/>
        </p:nvSpPr>
        <p:spPr>
          <a:xfrm>
            <a:off x="213993" y="2276872"/>
            <a:ext cx="871296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H1	Negative </a:t>
            </a:r>
            <a:r>
              <a:rPr lang="cs-CZ" sz="2200" dirty="0" err="1">
                <a:solidFill>
                  <a:schemeClr val="bg1"/>
                </a:solidFill>
                <a:latin typeface="Roboto Medium"/>
              </a:rPr>
              <a:t>s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hort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-term explicit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attitude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change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confirmed</a:t>
            </a:r>
            <a:endParaRPr lang="cs-CZ" sz="2200" dirty="0" smtClean="0">
              <a:solidFill>
                <a:schemeClr val="bg1"/>
              </a:solidFill>
              <a:latin typeface="Roboto Medium"/>
            </a:endParaRPr>
          </a:p>
          <a:p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	(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Macro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:  d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= -0.34       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Micro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: d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= -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0.53)</a:t>
            </a:r>
          </a:p>
          <a:p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H2	Negative long-term explicit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attitude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change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confirmed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</a:t>
            </a:r>
          </a:p>
          <a:p>
            <a:r>
              <a:rPr lang="cs-CZ" sz="2200" dirty="0">
                <a:solidFill>
                  <a:schemeClr val="bg1"/>
                </a:solidFill>
                <a:latin typeface="Roboto Medium"/>
              </a:rPr>
              <a:t>	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(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Macro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: 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d= -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0.16	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Micro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: d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= -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0.44)</a:t>
            </a:r>
          </a:p>
          <a:p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H3	Negative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short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-term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implicit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attitude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change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not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supported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</a:t>
            </a:r>
          </a:p>
          <a:p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H4	No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change</a:t>
            </a:r>
            <a:r>
              <a:rPr lang="cs-CZ" sz="22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implicit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attitudes</a:t>
            </a:r>
            <a:r>
              <a:rPr lang="cs-CZ" sz="2200" dirty="0" smtClean="0">
                <a:solidFill>
                  <a:schemeClr val="bg1"/>
                </a:solidFill>
                <a:latin typeface="Roboto Medium"/>
              </a:rPr>
              <a:t> in a long-term </a:t>
            </a:r>
            <a:r>
              <a:rPr lang="cs-CZ" sz="2200" dirty="0" err="1" smtClean="0">
                <a:solidFill>
                  <a:schemeClr val="bg1"/>
                </a:solidFill>
                <a:latin typeface="Roboto Medium"/>
              </a:rPr>
              <a:t>confirmed</a:t>
            </a:r>
            <a:endParaRPr lang="cs-CZ" sz="2200" dirty="0" smtClean="0">
              <a:solidFill>
                <a:schemeClr val="bg1"/>
              </a:solidFill>
              <a:latin typeface="Roboto Medium"/>
            </a:endParaRPr>
          </a:p>
          <a:p>
            <a:endParaRPr lang="cs-CZ" sz="2200" dirty="0" smtClean="0">
              <a:solidFill>
                <a:schemeClr val="bg1"/>
              </a:solidFill>
              <a:latin typeface="Roboto Medium"/>
            </a:endParaRPr>
          </a:p>
          <a:p>
            <a:r>
              <a:rPr lang="cs-CZ" dirty="0" err="1" smtClean="0">
                <a:solidFill>
                  <a:schemeClr val="bg1"/>
                </a:solidFill>
                <a:latin typeface="Roboto Medium"/>
              </a:rPr>
              <a:t>Explo</a:t>
            </a:r>
            <a:r>
              <a:rPr lang="cs-CZ" dirty="0" smtClean="0">
                <a:solidFill>
                  <a:schemeClr val="bg1"/>
                </a:solidFill>
                <a:latin typeface="Roboto Medium"/>
              </a:rPr>
              <a:t>.	</a:t>
            </a:r>
            <a:r>
              <a:rPr lang="en-US" dirty="0" smtClean="0">
                <a:solidFill>
                  <a:schemeClr val="bg1"/>
                </a:solidFill>
                <a:latin typeface="Roboto Medium"/>
              </a:rPr>
              <a:t>items </a:t>
            </a:r>
            <a:r>
              <a:rPr lang="en-US" dirty="0">
                <a:solidFill>
                  <a:schemeClr val="bg1"/>
                </a:solidFill>
                <a:latin typeface="Roboto Medium"/>
              </a:rPr>
              <a:t>related to fairness and justness were affected </a:t>
            </a:r>
            <a:r>
              <a:rPr lang="en-US" dirty="0" smtClean="0">
                <a:solidFill>
                  <a:schemeClr val="bg1"/>
                </a:solidFill>
                <a:latin typeface="Roboto Medium"/>
              </a:rPr>
              <a:t>more than </a:t>
            </a:r>
            <a:r>
              <a:rPr lang="en-US" dirty="0">
                <a:solidFill>
                  <a:schemeClr val="bg1"/>
                </a:solidFill>
                <a:latin typeface="Roboto Medium"/>
              </a:rPr>
              <a:t>the others. </a:t>
            </a:r>
            <a:endParaRPr lang="cs-CZ" dirty="0" smtClean="0">
              <a:solidFill>
                <a:schemeClr val="bg1"/>
              </a:solidFill>
              <a:latin typeface="Roboto Medium"/>
            </a:endParaRPr>
          </a:p>
          <a:p>
            <a:pPr marL="742950" indent="-742950">
              <a:buAutoNum type="arabicParenR"/>
            </a:pPr>
            <a:endParaRPr lang="en-US" sz="4000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663966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>
                <a:solidFill>
                  <a:schemeClr val="bg1"/>
                </a:solidFill>
              </a:rPr>
              <a:t>Implications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14034" y="2650455"/>
            <a:ext cx="9140954" cy="3096344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395536" y="1853933"/>
            <a:ext cx="11084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6" name="TextovéPole 5"/>
          <p:cNvSpPr txBox="1"/>
          <p:nvPr/>
        </p:nvSpPr>
        <p:spPr>
          <a:xfrm>
            <a:off x="228027" y="2700307"/>
            <a:ext cx="87129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arenR"/>
            </a:pP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Alleged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effect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video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games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on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historical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awareness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confirmed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in a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short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- and a long-term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for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the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first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time</a:t>
            </a:r>
            <a:endParaRPr lang="cs-CZ" sz="2400" dirty="0">
              <a:solidFill>
                <a:schemeClr val="bg1"/>
              </a:solidFill>
              <a:latin typeface="Roboto Medium"/>
            </a:endParaRPr>
          </a:p>
          <a:p>
            <a:pPr marL="742950" indent="-742950">
              <a:buAutoNum type="arabicParenR"/>
            </a:pPr>
            <a:r>
              <a:rPr lang="cs-CZ" sz="2400" dirty="0">
                <a:solidFill>
                  <a:schemeClr val="bg1"/>
                </a:solidFill>
                <a:latin typeface="Roboto Medium"/>
              </a:rPr>
              <a:t>A</a:t>
            </a:r>
            <a:r>
              <a:rPr lang="en-US" sz="2400" dirty="0" err="1">
                <a:solidFill>
                  <a:schemeClr val="bg1"/>
                </a:solidFill>
                <a:latin typeface="Roboto Medium"/>
              </a:rPr>
              <a:t>ttitudes</a:t>
            </a:r>
            <a:r>
              <a:rPr lang="en-US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towards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sensitive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topics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Roboto Medium"/>
              </a:rPr>
              <a:t>should be considered as a multidimensional construct</a:t>
            </a:r>
            <a:endParaRPr lang="cs-CZ" sz="2400" dirty="0">
              <a:solidFill>
                <a:schemeClr val="bg1"/>
              </a:solidFill>
              <a:latin typeface="Roboto Medium"/>
            </a:endParaRPr>
          </a:p>
          <a:p>
            <a:pPr marL="742950" indent="-742950">
              <a:buAutoNum type="arabicParenR"/>
            </a:pPr>
            <a:r>
              <a:rPr lang="cs-CZ" sz="2400" dirty="0">
                <a:solidFill>
                  <a:schemeClr val="bg1"/>
                </a:solidFill>
                <a:latin typeface="Roboto Medium"/>
              </a:rPr>
              <a:t>50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minutes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long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intervention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did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not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affect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implicit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attitudes</a:t>
            </a:r>
            <a:endParaRPr lang="cs-CZ" sz="2400" dirty="0">
              <a:solidFill>
                <a:schemeClr val="bg1"/>
              </a:solidFill>
              <a:latin typeface="Roboto Medium"/>
            </a:endParaRPr>
          </a:p>
          <a:p>
            <a:pPr marL="742950" indent="-742950">
              <a:buFontTx/>
              <a:buAutoNum type="arabicParenR"/>
            </a:pP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Perspective-taking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as a game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mechanic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can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effectively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change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Roboto Medium"/>
              </a:rPr>
              <a:t>players</a:t>
            </a:r>
            <a:r>
              <a:rPr lang="cs-CZ" sz="2400" dirty="0">
                <a:solidFill>
                  <a:schemeClr val="bg1"/>
                </a:solidFill>
                <a:latin typeface="Roboto Medium"/>
              </a:rPr>
              <a:t>‘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attitudes</a:t>
            </a:r>
            <a:endParaRPr lang="cs-CZ" sz="2400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357813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/>
              <a:t>Endless</a:t>
            </a:r>
            <a:r>
              <a:rPr lang="cs-CZ" dirty="0" smtClean="0"/>
              <a:t> </a:t>
            </a:r>
            <a:r>
              <a:rPr lang="cs-CZ" dirty="0" err="1" smtClean="0"/>
              <a:t>Runner</a:t>
            </a:r>
            <a:r>
              <a:rPr lang="cs-CZ" dirty="0" smtClean="0"/>
              <a:t> </a:t>
            </a:r>
            <a:r>
              <a:rPr lang="cs-CZ" dirty="0" err="1" smtClean="0"/>
              <a:t>example</a:t>
            </a:r>
            <a:endParaRPr lang="en-US" sz="3600" dirty="0"/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484784"/>
            <a:ext cx="5832648" cy="5183788"/>
          </a:xfrm>
          <a:prstGeom prst="rect">
            <a:avLst/>
          </a:prstGeom>
        </p:spPr>
      </p:pic>
      <p:sp>
        <p:nvSpPr>
          <p:cNvPr id="6" name="TextovéPole 5"/>
          <p:cNvSpPr txBox="1"/>
          <p:nvPr/>
        </p:nvSpPr>
        <p:spPr>
          <a:xfrm>
            <a:off x="6030484" y="4869160"/>
            <a:ext cx="31318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Jan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Kočur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:</a:t>
            </a:r>
          </a:p>
          <a:p>
            <a:r>
              <a:rPr lang="cs-CZ" sz="2400" i="1" dirty="0" err="1" smtClean="0">
                <a:solidFill>
                  <a:schemeClr val="bg1"/>
                </a:solidFill>
                <a:latin typeface="Roboto Medium"/>
              </a:rPr>
              <a:t>Endless</a:t>
            </a:r>
            <a:r>
              <a:rPr lang="cs-CZ" sz="24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i="1" dirty="0" err="1" smtClean="0">
                <a:solidFill>
                  <a:schemeClr val="bg1"/>
                </a:solidFill>
                <a:latin typeface="Roboto Medium"/>
              </a:rPr>
              <a:t>runner</a:t>
            </a:r>
            <a:r>
              <a:rPr lang="cs-CZ" sz="2400" i="1" dirty="0" smtClean="0">
                <a:solidFill>
                  <a:schemeClr val="bg1"/>
                </a:solidFill>
                <a:latin typeface="Roboto Medium"/>
              </a:rPr>
              <a:t> game </a:t>
            </a:r>
            <a:r>
              <a:rPr lang="cs-CZ" sz="2400" i="1" dirty="0" err="1" smtClean="0">
                <a:solidFill>
                  <a:schemeClr val="bg1"/>
                </a:solidFill>
                <a:latin typeface="Roboto Medium"/>
              </a:rPr>
              <a:t>with</a:t>
            </a:r>
            <a:r>
              <a:rPr lang="cs-CZ" sz="24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i="1" dirty="0" err="1" smtClean="0">
                <a:solidFill>
                  <a:schemeClr val="bg1"/>
                </a:solidFill>
                <a:latin typeface="Roboto Medium"/>
              </a:rPr>
              <a:t>dynamic</a:t>
            </a:r>
            <a:r>
              <a:rPr lang="cs-CZ" sz="24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i="1" dirty="0" err="1" smtClean="0">
                <a:solidFill>
                  <a:schemeClr val="bg1"/>
                </a:solidFill>
                <a:latin typeface="Roboto Medium"/>
              </a:rPr>
              <a:t>difficulty</a:t>
            </a:r>
            <a:r>
              <a:rPr lang="cs-CZ" sz="24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i="1" dirty="0" err="1" smtClean="0">
                <a:solidFill>
                  <a:schemeClr val="bg1"/>
                </a:solidFill>
                <a:latin typeface="Roboto Medium"/>
              </a:rPr>
              <a:t>adjustment</a:t>
            </a:r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420307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078" y="16835"/>
            <a:ext cx="8964488" cy="697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067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Shared</a:t>
            </a:r>
            <a:r>
              <a:rPr lang="cs-CZ" dirty="0" smtClean="0"/>
              <a:t> </a:t>
            </a:r>
            <a:r>
              <a:rPr lang="cs-CZ" dirty="0" err="1" smtClean="0"/>
              <a:t>Document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827584" y="2238588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err="1" smtClean="0"/>
              <a:t>Let‘s</a:t>
            </a:r>
            <a:r>
              <a:rPr lang="cs-CZ" sz="3600" b="1" dirty="0" smtClean="0"/>
              <a:t> go to </a:t>
            </a:r>
            <a:r>
              <a:rPr lang="cs-CZ" sz="3600" b="1" dirty="0" err="1" smtClean="0"/>
              <a:t>the</a:t>
            </a:r>
            <a:r>
              <a:rPr lang="cs-CZ" sz="3600" b="1" dirty="0" smtClean="0"/>
              <a:t> g-doc</a:t>
            </a:r>
            <a:br>
              <a:rPr lang="cs-CZ" sz="3600" b="1" dirty="0" smtClean="0"/>
            </a:br>
            <a:r>
              <a:rPr lang="cs-CZ" sz="3600" b="1" dirty="0" smtClean="0"/>
              <a:t/>
            </a:r>
            <a:br>
              <a:rPr lang="cs-CZ" sz="3600" b="1" dirty="0" smtClean="0"/>
            </a:br>
            <a:r>
              <a:rPr lang="en-GB" sz="2800" u="sng" dirty="0">
                <a:hlinkClick r:id="rId3"/>
              </a:rPr>
              <a:t>https://</a:t>
            </a:r>
            <a:r>
              <a:rPr lang="en-GB" sz="2800" u="sng" dirty="0" smtClean="0">
                <a:hlinkClick r:id="rId3"/>
              </a:rPr>
              <a:t>docs.google.com/spreadsheets/d/1S224KOCIWKzA_WloW1wx3kx8IBXlc33VQ1ihAeZIDoY/edit?usp=sharing</a:t>
            </a: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smtClean="0"/>
              <a:t>(Link in </a:t>
            </a:r>
            <a:r>
              <a:rPr lang="cs-CZ" sz="3600" b="1" dirty="0" err="1" smtClean="0"/>
              <a:t>the</a:t>
            </a:r>
            <a:r>
              <a:rPr lang="cs-CZ" sz="3600" b="1" dirty="0" smtClean="0"/>
              <a:t> </a:t>
            </a:r>
            <a:r>
              <a:rPr lang="cs-CZ" sz="3600" b="1" dirty="0" err="1" smtClean="0"/>
              <a:t>Discord</a:t>
            </a:r>
            <a:r>
              <a:rPr lang="cs-CZ" sz="3600" b="1" dirty="0" smtClean="0"/>
              <a:t>)</a:t>
            </a: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4894499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 smtClean="0"/>
              <a:t>Hypothesis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23528" y="1844824"/>
            <a:ext cx="8229600" cy="462560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Dynamically </a:t>
            </a:r>
            <a:r>
              <a:rPr lang="en-US" dirty="0"/>
              <a:t>adjusted levels are more enjoyable than levels with </a:t>
            </a:r>
            <a:r>
              <a:rPr lang="en-US" dirty="0" smtClean="0"/>
              <a:t>progressive</a:t>
            </a:r>
            <a:r>
              <a:rPr lang="cs-CZ" dirty="0" smtClean="0"/>
              <a:t> </a:t>
            </a:r>
            <a:r>
              <a:rPr lang="en-US" dirty="0" smtClean="0"/>
              <a:t>difficulty</a:t>
            </a:r>
            <a:r>
              <a:rPr lang="en-US" dirty="0"/>
              <a:t>.</a:t>
            </a:r>
          </a:p>
          <a:p>
            <a:r>
              <a:rPr lang="en-US" dirty="0" smtClean="0"/>
              <a:t>Players </a:t>
            </a:r>
            <a:r>
              <a:rPr lang="en-US" dirty="0"/>
              <a:t>will die more in the progressive levels compared to levels with </a:t>
            </a:r>
            <a:r>
              <a:rPr lang="en-US" dirty="0" smtClean="0"/>
              <a:t>dynamic</a:t>
            </a:r>
            <a:r>
              <a:rPr lang="cs-CZ" dirty="0" smtClean="0"/>
              <a:t> </a:t>
            </a:r>
            <a:r>
              <a:rPr lang="en-US" dirty="0" smtClean="0"/>
              <a:t>difficulty</a:t>
            </a:r>
            <a:r>
              <a:rPr lang="en-US" dirty="0"/>
              <a:t>.</a:t>
            </a:r>
          </a:p>
          <a:p>
            <a:r>
              <a:rPr lang="en-US" dirty="0" smtClean="0"/>
              <a:t>Flow </a:t>
            </a:r>
            <a:r>
              <a:rPr lang="en-US" dirty="0"/>
              <a:t>occurs more often in levels with DDA compared to levels with </a:t>
            </a:r>
            <a:r>
              <a:rPr lang="en-US" dirty="0" smtClean="0"/>
              <a:t>increasing</a:t>
            </a:r>
            <a:r>
              <a:rPr lang="cs-CZ" dirty="0" smtClean="0"/>
              <a:t> </a:t>
            </a:r>
            <a:r>
              <a:rPr lang="en-US" dirty="0" smtClean="0"/>
              <a:t>difficulty</a:t>
            </a:r>
            <a:r>
              <a:rPr lang="en-US" dirty="0"/>
              <a:t>.</a:t>
            </a:r>
          </a:p>
          <a:p>
            <a:r>
              <a:rPr lang="en-US" dirty="0" smtClean="0"/>
              <a:t>The </a:t>
            </a:r>
            <a:r>
              <a:rPr lang="en-US" dirty="0"/>
              <a:t>difficulty predicted by the player model and the player’s </a:t>
            </a:r>
            <a:r>
              <a:rPr lang="en-US" dirty="0" smtClean="0"/>
              <a:t>perceived</a:t>
            </a:r>
            <a:r>
              <a:rPr lang="cs-CZ" dirty="0" smtClean="0"/>
              <a:t> </a:t>
            </a:r>
            <a:r>
              <a:rPr lang="en-US" dirty="0" smtClean="0"/>
              <a:t>difficulty </a:t>
            </a:r>
            <a:r>
              <a:rPr lang="en-US" dirty="0"/>
              <a:t>should get closer as </a:t>
            </a:r>
            <a:r>
              <a:rPr lang="en-US" dirty="0" smtClean="0"/>
              <a:t>the</a:t>
            </a:r>
            <a:r>
              <a:rPr lang="cs-CZ" dirty="0" smtClean="0"/>
              <a:t> </a:t>
            </a:r>
            <a:r>
              <a:rPr lang="en-US" dirty="0"/>
              <a:t>game progresses.</a:t>
            </a:r>
            <a:endParaRPr lang="cs-CZ" dirty="0" smtClean="0"/>
          </a:p>
          <a:p>
            <a:endParaRPr lang="cs-CZ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2440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 smtClean="0"/>
              <a:t>Research</a:t>
            </a:r>
            <a:r>
              <a:rPr lang="cs-CZ" dirty="0" smtClean="0"/>
              <a:t> </a:t>
            </a:r>
            <a:r>
              <a:rPr lang="cs-CZ" dirty="0" err="1" smtClean="0"/>
              <a:t>of</a:t>
            </a:r>
            <a:r>
              <a:rPr lang="cs-CZ" dirty="0" smtClean="0"/>
              <a:t> </a:t>
            </a:r>
            <a:r>
              <a:rPr lang="cs-CZ" dirty="0" err="1" smtClean="0"/>
              <a:t>Tutorials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7020272" y="5013176"/>
            <a:ext cx="3024336" cy="46256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2000" dirty="0">
                <a:solidFill>
                  <a:schemeClr val="bg1"/>
                </a:solidFill>
                <a:latin typeface="Roboto Medium"/>
              </a:rPr>
              <a:t>Jan Holan </a:t>
            </a:r>
          </a:p>
          <a:p>
            <a:pPr marL="0" indent="0">
              <a:buNone/>
            </a:pPr>
            <a:r>
              <a:rPr lang="cs-CZ" sz="2000" i="1" dirty="0">
                <a:solidFill>
                  <a:schemeClr val="bg1"/>
                </a:solidFill>
                <a:latin typeface="Roboto Medium"/>
              </a:rPr>
              <a:t>Design </a:t>
            </a:r>
            <a:r>
              <a:rPr lang="cs-CZ" sz="2000" i="1" dirty="0" err="1" smtClean="0">
                <a:solidFill>
                  <a:schemeClr val="bg1"/>
                </a:solidFill>
                <a:latin typeface="Roboto Medium"/>
              </a:rPr>
              <a:t>of</a:t>
            </a:r>
            <a:endParaRPr lang="cs-CZ" sz="2000" i="1" dirty="0" smtClean="0">
              <a:solidFill>
                <a:schemeClr val="bg1"/>
              </a:solidFill>
              <a:latin typeface="Roboto Medium"/>
            </a:endParaRPr>
          </a:p>
          <a:p>
            <a:pPr marL="0" indent="0">
              <a:buNone/>
            </a:pPr>
            <a:r>
              <a:rPr lang="cs-CZ" sz="2000" i="1" dirty="0" err="1" smtClean="0">
                <a:solidFill>
                  <a:schemeClr val="bg1"/>
                </a:solidFill>
                <a:latin typeface="Roboto Medium"/>
              </a:rPr>
              <a:t>onboarding</a:t>
            </a:r>
            <a:r>
              <a:rPr lang="cs-CZ" sz="20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000" i="1" dirty="0" err="1" smtClean="0">
                <a:solidFill>
                  <a:schemeClr val="bg1"/>
                </a:solidFill>
                <a:latin typeface="Roboto Medium"/>
              </a:rPr>
              <a:t>for</a:t>
            </a:r>
            <a:r>
              <a:rPr lang="cs-CZ" sz="2000" i="1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000" i="1" dirty="0">
                <a:solidFill>
                  <a:schemeClr val="bg1"/>
                </a:solidFill>
                <a:latin typeface="Roboto Medium"/>
              </a:rPr>
              <a:t>a </a:t>
            </a:r>
            <a:r>
              <a:rPr lang="cs-CZ" sz="2000" i="1" dirty="0" err="1">
                <a:solidFill>
                  <a:schemeClr val="bg1"/>
                </a:solidFill>
                <a:latin typeface="Roboto Medium"/>
              </a:rPr>
              <a:t>c</a:t>
            </a:r>
            <a:r>
              <a:rPr lang="cs-CZ" sz="2000" i="1" dirty="0" err="1">
                <a:solidFill>
                  <a:schemeClr val="bg1"/>
                </a:solidFill>
                <a:latin typeface="Roboto Medium"/>
              </a:rPr>
              <a:t>ooperative</a:t>
            </a:r>
            <a:r>
              <a:rPr lang="cs-CZ" sz="2000" i="1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000" i="1" dirty="0" smtClean="0">
                <a:solidFill>
                  <a:schemeClr val="bg1"/>
                </a:solidFill>
                <a:latin typeface="Roboto Medium"/>
              </a:rPr>
              <a:t>game</a:t>
            </a:r>
            <a:endParaRPr lang="en-US" sz="2000" i="1" dirty="0">
              <a:solidFill>
                <a:schemeClr val="bg1"/>
              </a:solidFill>
              <a:latin typeface="Roboto Medium"/>
            </a:endParaRP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30" r="15731"/>
          <a:stretch/>
        </p:blipFill>
        <p:spPr>
          <a:xfrm>
            <a:off x="107504" y="1576613"/>
            <a:ext cx="6789024" cy="516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1731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 smtClean="0"/>
              <a:t>Hypothesis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23528" y="1844824"/>
            <a:ext cx="8229600" cy="4625609"/>
          </a:xfrm>
        </p:spPr>
        <p:txBody>
          <a:bodyPr>
            <a:normAutofit/>
          </a:bodyPr>
          <a:lstStyle/>
          <a:p>
            <a:r>
              <a:rPr lang="cs-CZ" dirty="0" err="1" smtClean="0"/>
              <a:t>Players</a:t>
            </a:r>
            <a:r>
              <a:rPr lang="cs-CZ" dirty="0" smtClean="0"/>
              <a:t> </a:t>
            </a:r>
            <a:r>
              <a:rPr lang="cs-CZ" dirty="0" err="1" smtClean="0"/>
              <a:t>of</a:t>
            </a:r>
            <a:r>
              <a:rPr lang="cs-CZ" dirty="0" smtClean="0"/>
              <a:t> </a:t>
            </a:r>
            <a:r>
              <a:rPr lang="cs-CZ" dirty="0" err="1" smtClean="0"/>
              <a:t>both</a:t>
            </a:r>
            <a:r>
              <a:rPr lang="cs-CZ" dirty="0" smtClean="0"/>
              <a:t> </a:t>
            </a:r>
            <a:r>
              <a:rPr lang="cs-CZ" dirty="0" err="1" smtClean="0"/>
              <a:t>games</a:t>
            </a:r>
            <a:r>
              <a:rPr lang="cs-CZ" dirty="0" smtClean="0"/>
              <a:t> </a:t>
            </a:r>
            <a:r>
              <a:rPr lang="cs-CZ" dirty="0" err="1" smtClean="0"/>
              <a:t>will</a:t>
            </a:r>
            <a:r>
              <a:rPr lang="cs-CZ" dirty="0" smtClean="0"/>
              <a:t> </a:t>
            </a:r>
            <a:r>
              <a:rPr lang="cs-CZ" dirty="0" err="1" smtClean="0"/>
              <a:t>be</a:t>
            </a:r>
            <a:r>
              <a:rPr lang="cs-CZ" dirty="0" smtClean="0"/>
              <a:t> </a:t>
            </a:r>
            <a:r>
              <a:rPr lang="cs-CZ" dirty="0" err="1" smtClean="0"/>
              <a:t>comparably</a:t>
            </a:r>
            <a:r>
              <a:rPr lang="cs-CZ" dirty="0" smtClean="0"/>
              <a:t> </a:t>
            </a:r>
            <a:r>
              <a:rPr lang="cs-CZ" dirty="0" err="1" smtClean="0"/>
              <a:t>successful</a:t>
            </a:r>
            <a:r>
              <a:rPr lang="cs-CZ" dirty="0" smtClean="0"/>
              <a:t> in </a:t>
            </a:r>
            <a:r>
              <a:rPr lang="cs-CZ" dirty="0" err="1" smtClean="0"/>
              <a:t>the</a:t>
            </a:r>
            <a:r>
              <a:rPr lang="cs-CZ" dirty="0" smtClean="0"/>
              <a:t> game</a:t>
            </a:r>
          </a:p>
          <a:p>
            <a:r>
              <a:rPr lang="cs-CZ" dirty="0" err="1" smtClean="0"/>
              <a:t>Players</a:t>
            </a:r>
            <a:r>
              <a:rPr lang="cs-CZ" dirty="0" smtClean="0"/>
              <a:t> </a:t>
            </a:r>
            <a:r>
              <a:rPr lang="cs-CZ" dirty="0" err="1" smtClean="0"/>
              <a:t>with</a:t>
            </a:r>
            <a:r>
              <a:rPr lang="cs-CZ" dirty="0" smtClean="0"/>
              <a:t> </a:t>
            </a:r>
            <a:r>
              <a:rPr lang="cs-CZ" dirty="0" err="1" smtClean="0"/>
              <a:t>the</a:t>
            </a:r>
            <a:r>
              <a:rPr lang="cs-CZ" dirty="0" smtClean="0"/>
              <a:t> </a:t>
            </a:r>
            <a:r>
              <a:rPr lang="cs-CZ" dirty="0" err="1" smtClean="0"/>
              <a:t>version</a:t>
            </a:r>
            <a:r>
              <a:rPr lang="cs-CZ" dirty="0" smtClean="0"/>
              <a:t> B (just in </a:t>
            </a:r>
            <a:r>
              <a:rPr lang="cs-CZ" dirty="0" err="1" smtClean="0"/>
              <a:t>time</a:t>
            </a:r>
            <a:r>
              <a:rPr lang="cs-CZ" dirty="0" smtClean="0"/>
              <a:t>) </a:t>
            </a:r>
            <a:r>
              <a:rPr lang="cs-CZ" dirty="0" err="1" smtClean="0"/>
              <a:t>will</a:t>
            </a:r>
            <a:r>
              <a:rPr lang="cs-CZ" dirty="0" smtClean="0"/>
              <a:t> </a:t>
            </a:r>
            <a:r>
              <a:rPr lang="cs-CZ" dirty="0" err="1" smtClean="0"/>
              <a:t>consider</a:t>
            </a:r>
            <a:r>
              <a:rPr lang="cs-CZ" dirty="0" smtClean="0"/>
              <a:t> </a:t>
            </a:r>
            <a:r>
              <a:rPr lang="cs-CZ" dirty="0" err="1" smtClean="0"/>
              <a:t>it</a:t>
            </a:r>
            <a:r>
              <a:rPr lang="cs-CZ" dirty="0" smtClean="0"/>
              <a:t> to </a:t>
            </a:r>
            <a:r>
              <a:rPr lang="cs-CZ" dirty="0" err="1" smtClean="0"/>
              <a:t>be</a:t>
            </a:r>
            <a:r>
              <a:rPr lang="cs-CZ" dirty="0" smtClean="0"/>
              <a:t> more </a:t>
            </a:r>
            <a:r>
              <a:rPr lang="cs-CZ" dirty="0" err="1" smtClean="0"/>
              <a:t>fun</a:t>
            </a:r>
            <a:r>
              <a:rPr lang="cs-CZ" dirty="0" smtClean="0"/>
              <a:t> </a:t>
            </a:r>
            <a:r>
              <a:rPr lang="cs-CZ" dirty="0" err="1" smtClean="0"/>
              <a:t>compared</a:t>
            </a:r>
            <a:r>
              <a:rPr lang="cs-CZ" dirty="0" smtClean="0"/>
              <a:t> to </a:t>
            </a:r>
            <a:r>
              <a:rPr lang="cs-CZ" dirty="0" err="1" smtClean="0"/>
              <a:t>players</a:t>
            </a:r>
            <a:r>
              <a:rPr lang="cs-CZ" dirty="0" smtClean="0"/>
              <a:t> </a:t>
            </a:r>
            <a:r>
              <a:rPr lang="cs-CZ" dirty="0" err="1" smtClean="0"/>
              <a:t>with</a:t>
            </a:r>
            <a:r>
              <a:rPr lang="cs-CZ" dirty="0" smtClean="0"/>
              <a:t> </a:t>
            </a:r>
            <a:r>
              <a:rPr lang="cs-CZ" dirty="0" err="1" smtClean="0"/>
              <a:t>the</a:t>
            </a:r>
            <a:r>
              <a:rPr lang="cs-CZ" dirty="0" smtClean="0"/>
              <a:t> </a:t>
            </a:r>
            <a:r>
              <a:rPr lang="cs-CZ" dirty="0" err="1" smtClean="0"/>
              <a:t>version</a:t>
            </a:r>
            <a:r>
              <a:rPr lang="cs-CZ" dirty="0" smtClean="0"/>
              <a:t> A</a:t>
            </a:r>
          </a:p>
          <a:p>
            <a:endParaRPr lang="cs-CZ" dirty="0" smtClean="0"/>
          </a:p>
          <a:p>
            <a:endParaRPr lang="cs-CZ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7525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 smtClean="0"/>
              <a:t>Summary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251520" y="1844824"/>
            <a:ext cx="8229600" cy="4625609"/>
          </a:xfrm>
        </p:spPr>
        <p:txBody>
          <a:bodyPr/>
          <a:lstStyle/>
          <a:p>
            <a:pPr marL="576072" indent="-45720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aim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of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study?</a:t>
            </a:r>
          </a:p>
          <a:p>
            <a:pPr marL="576072" indent="-45720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</a:rPr>
              <a:t>Why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it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is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interesting</a:t>
            </a:r>
            <a:r>
              <a:rPr lang="cs-CZ" dirty="0">
                <a:solidFill>
                  <a:schemeClr val="bg1"/>
                </a:solidFill>
              </a:rPr>
              <a:t>?</a:t>
            </a:r>
          </a:p>
          <a:p>
            <a:pPr marL="576072" indent="-45720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</a:rPr>
              <a:t>Theoretical</a:t>
            </a:r>
            <a:r>
              <a:rPr lang="cs-CZ" dirty="0">
                <a:solidFill>
                  <a:schemeClr val="bg1"/>
                </a:solidFill>
              </a:rPr>
              <a:t> Framework</a:t>
            </a:r>
          </a:p>
          <a:p>
            <a:pPr marL="576072" indent="-45720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</a:rPr>
              <a:t>What</a:t>
            </a:r>
            <a:r>
              <a:rPr lang="cs-CZ" dirty="0">
                <a:solidFill>
                  <a:schemeClr val="bg1"/>
                </a:solidFill>
              </a:rPr>
              <a:t> do </a:t>
            </a:r>
            <a:r>
              <a:rPr lang="cs-CZ" dirty="0" err="1">
                <a:solidFill>
                  <a:schemeClr val="bg1"/>
                </a:solidFill>
              </a:rPr>
              <a:t>we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know</a:t>
            </a:r>
            <a:r>
              <a:rPr lang="cs-CZ" dirty="0">
                <a:solidFill>
                  <a:schemeClr val="bg1"/>
                </a:solidFill>
              </a:rPr>
              <a:t> so far?</a:t>
            </a:r>
          </a:p>
          <a:p>
            <a:pPr marL="576072" indent="-45720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</a:rPr>
              <a:t>Research</a:t>
            </a:r>
            <a:r>
              <a:rPr lang="cs-CZ" dirty="0">
                <a:solidFill>
                  <a:schemeClr val="bg1"/>
                </a:solidFill>
              </a:rPr>
              <a:t> design + </a:t>
            </a:r>
            <a:r>
              <a:rPr lang="cs-CZ" dirty="0" err="1">
                <a:solidFill>
                  <a:schemeClr val="bg1"/>
                </a:solidFill>
              </a:rPr>
              <a:t>intervention</a:t>
            </a:r>
            <a:endParaRPr lang="cs-CZ" dirty="0">
              <a:solidFill>
                <a:schemeClr val="bg1"/>
              </a:solidFill>
            </a:endParaRPr>
          </a:p>
          <a:p>
            <a:pPr marL="576072" indent="-45720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</a:rPr>
              <a:t>Research</a:t>
            </a:r>
            <a:r>
              <a:rPr lang="cs-CZ" dirty="0">
                <a:solidFill>
                  <a:schemeClr val="bg1"/>
                </a:solidFill>
              </a:rPr>
              <a:t> sample</a:t>
            </a:r>
          </a:p>
          <a:p>
            <a:pPr marL="576072" indent="-45720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</a:rPr>
              <a:t>Hypotheses</a:t>
            </a:r>
            <a:endParaRPr lang="cs-CZ" dirty="0">
              <a:solidFill>
                <a:schemeClr val="bg1"/>
              </a:solidFill>
            </a:endParaRPr>
          </a:p>
          <a:p>
            <a:pPr marL="576072" indent="-45720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</a:rPr>
              <a:t>Findings</a:t>
            </a:r>
            <a:endParaRPr lang="cs-CZ" dirty="0">
              <a:solidFill>
                <a:schemeClr val="bg1"/>
              </a:solidFill>
            </a:endParaRPr>
          </a:p>
          <a:p>
            <a:pPr marL="576072" indent="-457200">
              <a:buFont typeface="Arial" panose="020B0604020202020204" pitchFamily="34" charset="0"/>
              <a:buChar char="•"/>
            </a:pPr>
            <a:r>
              <a:rPr lang="cs-CZ" dirty="0" err="1">
                <a:solidFill>
                  <a:schemeClr val="bg1"/>
                </a:solidFill>
              </a:rPr>
              <a:t>Implications</a:t>
            </a:r>
            <a:r>
              <a:rPr lang="cs-CZ" dirty="0">
                <a:solidFill>
                  <a:schemeClr val="bg1"/>
                </a:solidFill>
              </a:rPr>
              <a:t> + </a:t>
            </a:r>
            <a:r>
              <a:rPr lang="cs-CZ" dirty="0" err="1">
                <a:solidFill>
                  <a:schemeClr val="bg1"/>
                </a:solidFill>
              </a:rPr>
              <a:t>Future</a:t>
            </a:r>
            <a:r>
              <a:rPr lang="cs-CZ" dirty="0">
                <a:solidFill>
                  <a:schemeClr val="bg1"/>
                </a:solidFill>
              </a:rPr>
              <a:t> + </a:t>
            </a:r>
            <a:r>
              <a:rPr lang="cs-CZ" dirty="0" err="1">
                <a:solidFill>
                  <a:schemeClr val="bg1"/>
                </a:solidFill>
              </a:rPr>
              <a:t>Limitations</a:t>
            </a:r>
            <a:r>
              <a:rPr lang="cs-CZ" dirty="0">
                <a:solidFill>
                  <a:schemeClr val="bg1"/>
                </a:solidFill>
              </a:rPr>
              <a:t> </a:t>
            </a:r>
          </a:p>
          <a:p>
            <a:endParaRPr lang="cs-CZ" dirty="0" smtClean="0"/>
          </a:p>
          <a:p>
            <a:endParaRPr lang="cs-CZ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24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/>
          <p:cNvSpPr txBox="1">
            <a:spLocks/>
          </p:cNvSpPr>
          <p:nvPr/>
        </p:nvSpPr>
        <p:spPr>
          <a:xfrm>
            <a:off x="1014525" y="2348880"/>
            <a:ext cx="8136904" cy="2929955"/>
          </a:xfrm>
          <a:prstGeom prst="rect">
            <a:avLst/>
          </a:prstGeom>
        </p:spPr>
        <p:txBody>
          <a:bodyPr vert="horz" lIns="91440" rIns="45720" rtlCol="0" anchor="ctr">
            <a:normAutofit fontScale="85000" lnSpcReduction="20000"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500" b="1" kern="1200">
                <a:solidFill>
                  <a:schemeClr val="accent1">
                    <a:satMod val="15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cs-CZ" dirty="0" smtClean="0">
                <a:solidFill>
                  <a:schemeClr val="accent1"/>
                </a:solidFill>
              </a:rPr>
              <a:t>In case </a:t>
            </a:r>
            <a:r>
              <a:rPr lang="cs-CZ" dirty="0" err="1" smtClean="0">
                <a:solidFill>
                  <a:schemeClr val="accent1"/>
                </a:solidFill>
              </a:rPr>
              <a:t>of</a:t>
            </a:r>
            <a:r>
              <a:rPr lang="cs-CZ" dirty="0" smtClean="0">
                <a:solidFill>
                  <a:schemeClr val="accent1"/>
                </a:solidFill>
              </a:rPr>
              <a:t> </a:t>
            </a:r>
            <a:r>
              <a:rPr lang="cs-CZ" dirty="0" err="1" smtClean="0">
                <a:solidFill>
                  <a:schemeClr val="accent1"/>
                </a:solidFill>
              </a:rPr>
              <a:t>questions</a:t>
            </a:r>
            <a:r>
              <a:rPr lang="cs-CZ" dirty="0" smtClean="0">
                <a:solidFill>
                  <a:schemeClr val="accent1"/>
                </a:solidFill>
              </a:rPr>
              <a:t>:</a:t>
            </a:r>
          </a:p>
          <a:p>
            <a:endParaRPr lang="cs-CZ" dirty="0" smtClean="0"/>
          </a:p>
          <a:p>
            <a:r>
              <a:rPr lang="cs-CZ" dirty="0" smtClean="0">
                <a:solidFill>
                  <a:schemeClr val="bg1"/>
                </a:solidFill>
              </a:rPr>
              <a:t>kolek@ksvi.mff.cuni.cz</a:t>
            </a:r>
            <a:endParaRPr lang="cs-CZ" dirty="0">
              <a:solidFill>
                <a:schemeClr val="bg1"/>
              </a:solidFill>
            </a:endParaRPr>
          </a:p>
          <a:p>
            <a:endParaRPr lang="cs-CZ" dirty="0" smtClean="0"/>
          </a:p>
          <a:p>
            <a:endParaRPr lang="cs-CZ" dirty="0" smtClean="0">
              <a:solidFill>
                <a:schemeClr val="bg1"/>
              </a:solidFill>
            </a:endParaRPr>
          </a:p>
          <a:p>
            <a:r>
              <a:rPr lang="cs-CZ" dirty="0" err="1" smtClean="0">
                <a:solidFill>
                  <a:schemeClr val="bg1"/>
                </a:solidFill>
              </a:rPr>
              <a:t>Stay</a:t>
            </a:r>
            <a:r>
              <a:rPr lang="cs-CZ" dirty="0" smtClean="0">
                <a:solidFill>
                  <a:schemeClr val="bg1"/>
                </a:solidFill>
              </a:rPr>
              <a:t> in </a:t>
            </a:r>
            <a:r>
              <a:rPr lang="cs-CZ" dirty="0" err="1" smtClean="0">
                <a:solidFill>
                  <a:schemeClr val="bg1"/>
                </a:solidFill>
              </a:rPr>
              <a:t>touch</a:t>
            </a:r>
            <a:r>
              <a:rPr lang="cs-CZ" dirty="0" smtClean="0">
                <a:solidFill>
                  <a:schemeClr val="bg1"/>
                </a:solidFill>
              </a:rPr>
              <a:t> on </a:t>
            </a:r>
            <a:r>
              <a:rPr lang="cs-CZ" dirty="0" err="1" smtClean="0">
                <a:solidFill>
                  <a:schemeClr val="bg1"/>
                </a:solidFill>
              </a:rPr>
              <a:t>Discord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39552" y="44624"/>
            <a:ext cx="4543425" cy="13922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2160" tIns="46080" rIns="92160" bIns="46080" anchor="ctr"/>
          <a:lstStyle/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Faculty of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athematics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and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hysics</a:t>
            </a:r>
            <a:endParaRPr lang="en-GB" dirty="0">
              <a:solidFill>
                <a:srgbClr val="C0C0C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Charles 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University</a:t>
            </a:r>
          </a:p>
        </p:txBody>
      </p:sp>
    </p:spTree>
    <p:extLst>
      <p:ext uri="{BB962C8B-B14F-4D97-AF65-F5344CB8AC3E}">
        <p14:creationId xmlns:p14="http://schemas.microsoft.com/office/powerpoint/2010/main" val="310484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smtClean="0"/>
              <a:t>Case Study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539552" y="184482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48880"/>
            <a:ext cx="9036496" cy="311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8500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Structure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 lnSpcReduction="10000"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The</a:t>
            </a:r>
            <a:r>
              <a:rPr lang="cs-CZ" sz="3600" dirty="0" smtClean="0"/>
              <a:t> </a:t>
            </a:r>
            <a:r>
              <a:rPr lang="cs-CZ" sz="3600" dirty="0" err="1" smtClean="0"/>
              <a:t>aim</a:t>
            </a:r>
            <a:r>
              <a:rPr lang="cs-CZ" sz="3600" dirty="0" smtClean="0"/>
              <a:t> </a:t>
            </a:r>
            <a:r>
              <a:rPr lang="cs-CZ" sz="3600" dirty="0" err="1" smtClean="0"/>
              <a:t>of</a:t>
            </a:r>
            <a:r>
              <a:rPr lang="cs-CZ" sz="3600" dirty="0" smtClean="0"/>
              <a:t> </a:t>
            </a:r>
            <a:r>
              <a:rPr lang="cs-CZ" sz="3600" dirty="0" err="1" smtClean="0"/>
              <a:t>the</a:t>
            </a:r>
            <a:r>
              <a:rPr lang="cs-CZ" sz="3600" dirty="0" smtClean="0"/>
              <a:t> study?</a:t>
            </a:r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Why</a:t>
            </a:r>
            <a:r>
              <a:rPr lang="cs-CZ" sz="3600" dirty="0" smtClean="0"/>
              <a:t> </a:t>
            </a:r>
            <a:r>
              <a:rPr lang="cs-CZ" sz="3600" dirty="0" err="1" smtClean="0"/>
              <a:t>it</a:t>
            </a:r>
            <a:r>
              <a:rPr lang="cs-CZ" sz="3600" dirty="0" smtClean="0"/>
              <a:t> </a:t>
            </a:r>
            <a:r>
              <a:rPr lang="cs-CZ" sz="3600" dirty="0" err="1" smtClean="0"/>
              <a:t>is</a:t>
            </a:r>
            <a:r>
              <a:rPr lang="cs-CZ" sz="3600" dirty="0" smtClean="0"/>
              <a:t> </a:t>
            </a:r>
            <a:r>
              <a:rPr lang="cs-CZ" sz="3600" dirty="0" err="1" smtClean="0"/>
              <a:t>interesting</a:t>
            </a:r>
            <a:r>
              <a:rPr lang="cs-CZ" sz="3600" dirty="0" smtClean="0"/>
              <a:t>?</a:t>
            </a:r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Theoretical</a:t>
            </a:r>
            <a:r>
              <a:rPr lang="cs-CZ" sz="3600" dirty="0" smtClean="0"/>
              <a:t> Framework</a:t>
            </a:r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What</a:t>
            </a:r>
            <a:r>
              <a:rPr lang="cs-CZ" sz="3600" dirty="0" smtClean="0"/>
              <a:t> do </a:t>
            </a:r>
            <a:r>
              <a:rPr lang="cs-CZ" sz="3600" dirty="0" err="1" smtClean="0"/>
              <a:t>we</a:t>
            </a:r>
            <a:r>
              <a:rPr lang="cs-CZ" sz="3600" dirty="0" smtClean="0"/>
              <a:t> </a:t>
            </a:r>
            <a:r>
              <a:rPr lang="cs-CZ" sz="3600" dirty="0" err="1" smtClean="0"/>
              <a:t>know</a:t>
            </a:r>
            <a:r>
              <a:rPr lang="cs-CZ" sz="3600" dirty="0" smtClean="0"/>
              <a:t> so far?</a:t>
            </a:r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Research</a:t>
            </a:r>
            <a:r>
              <a:rPr lang="cs-CZ" sz="3600" dirty="0" smtClean="0"/>
              <a:t> design + </a:t>
            </a:r>
            <a:r>
              <a:rPr lang="cs-CZ" sz="3600" dirty="0" err="1" smtClean="0"/>
              <a:t>intervention</a:t>
            </a: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Research</a:t>
            </a:r>
            <a:r>
              <a:rPr lang="cs-CZ" sz="3600" dirty="0" smtClean="0"/>
              <a:t> sample</a:t>
            </a:r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Hypotheses</a:t>
            </a: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Findings</a:t>
            </a:r>
            <a:endParaRPr lang="cs-CZ" sz="36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dirty="0" err="1" smtClean="0"/>
              <a:t>Implications</a:t>
            </a:r>
            <a:r>
              <a:rPr lang="cs-CZ" sz="3600" dirty="0" smtClean="0"/>
              <a:t> + </a:t>
            </a:r>
            <a:r>
              <a:rPr lang="cs-CZ" sz="3600" dirty="0" err="1" smtClean="0"/>
              <a:t>Future</a:t>
            </a:r>
            <a:r>
              <a:rPr lang="cs-CZ" sz="3600" dirty="0" smtClean="0"/>
              <a:t> + </a:t>
            </a:r>
            <a:r>
              <a:rPr lang="cs-CZ" sz="3600" dirty="0" err="1" smtClean="0"/>
              <a:t>Limitations</a:t>
            </a:r>
            <a:r>
              <a:rPr lang="cs-CZ" sz="3600" dirty="0" smtClean="0"/>
              <a:t> </a:t>
            </a:r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615498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 smtClean="0">
                <a:solidFill>
                  <a:schemeClr val="bg1"/>
                </a:solidFill>
              </a:rPr>
              <a:t>Aim</a:t>
            </a:r>
            <a:r>
              <a:rPr lang="cs-CZ" dirty="0" smtClean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0" y="2420888"/>
            <a:ext cx="9140954" cy="3096344"/>
          </a:xfrm>
          <a:prstGeom prst="rect">
            <a:avLst/>
          </a:prstGeom>
        </p:spPr>
      </p:pic>
      <p:sp>
        <p:nvSpPr>
          <p:cNvPr id="6" name="TextovéPole 5"/>
          <p:cNvSpPr txBox="1"/>
          <p:nvPr/>
        </p:nvSpPr>
        <p:spPr>
          <a:xfrm>
            <a:off x="660688" y="3345812"/>
            <a:ext cx="781957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3750" dirty="0" err="1">
                <a:solidFill>
                  <a:schemeClr val="bg1"/>
                </a:solidFill>
                <a:latin typeface="Roboto Medium"/>
              </a:rPr>
              <a:t>Can</a:t>
            </a:r>
            <a:r>
              <a:rPr lang="cs-CZ" sz="3750" dirty="0">
                <a:solidFill>
                  <a:schemeClr val="bg1"/>
                </a:solidFill>
                <a:latin typeface="Roboto Medium"/>
              </a:rPr>
              <a:t> video </a:t>
            </a:r>
            <a:r>
              <a:rPr lang="cs-CZ" sz="3750" dirty="0" err="1">
                <a:solidFill>
                  <a:schemeClr val="bg1"/>
                </a:solidFill>
                <a:latin typeface="Roboto Medium"/>
              </a:rPr>
              <a:t>games</a:t>
            </a:r>
            <a:r>
              <a:rPr lang="cs-CZ" sz="375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3750" dirty="0" err="1" smtClean="0">
                <a:solidFill>
                  <a:schemeClr val="bg1"/>
                </a:solidFill>
                <a:latin typeface="Roboto Medium"/>
              </a:rPr>
              <a:t>change</a:t>
            </a:r>
            <a:endParaRPr lang="cs-CZ" sz="3750" dirty="0" smtClean="0">
              <a:solidFill>
                <a:schemeClr val="bg1"/>
              </a:solidFill>
              <a:latin typeface="Roboto Medium"/>
            </a:endParaRPr>
          </a:p>
          <a:p>
            <a:pPr algn="ctr"/>
            <a:r>
              <a:rPr lang="cs-CZ" sz="375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3750" dirty="0" err="1">
                <a:solidFill>
                  <a:schemeClr val="bg1"/>
                </a:solidFill>
                <a:latin typeface="Roboto Medium"/>
              </a:rPr>
              <a:t>players</a:t>
            </a:r>
            <a:r>
              <a:rPr lang="cs-CZ" sz="3750" dirty="0">
                <a:solidFill>
                  <a:schemeClr val="bg1"/>
                </a:solidFill>
                <a:latin typeface="Roboto Medium"/>
              </a:rPr>
              <a:t>‘ </a:t>
            </a:r>
            <a:r>
              <a:rPr lang="cs-CZ" sz="3750" dirty="0" err="1">
                <a:solidFill>
                  <a:schemeClr val="bg1"/>
                </a:solidFill>
                <a:latin typeface="Roboto Medium"/>
              </a:rPr>
              <a:t>attitudes</a:t>
            </a:r>
            <a:r>
              <a:rPr lang="cs-CZ" sz="3750" dirty="0">
                <a:solidFill>
                  <a:schemeClr val="bg1"/>
                </a:solidFill>
                <a:latin typeface="Roboto Medium"/>
              </a:rPr>
              <a:t>? </a:t>
            </a:r>
            <a:endParaRPr lang="en-US" sz="3750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157034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 smtClean="0">
                <a:solidFill>
                  <a:schemeClr val="bg1"/>
                </a:solidFill>
              </a:rPr>
              <a:t>Why</a:t>
            </a:r>
            <a:r>
              <a:rPr lang="cs-CZ" dirty="0" smtClean="0">
                <a:solidFill>
                  <a:schemeClr val="bg1"/>
                </a:solidFill>
              </a:rPr>
              <a:t> </a:t>
            </a:r>
            <a:r>
              <a:rPr lang="cs-CZ" dirty="0" err="1" smtClean="0">
                <a:solidFill>
                  <a:schemeClr val="bg1"/>
                </a:solidFill>
              </a:rPr>
              <a:t>interesting</a:t>
            </a:r>
            <a:r>
              <a:rPr lang="cs-CZ" dirty="0" smtClean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0" y="2420888"/>
            <a:ext cx="9140954" cy="3096344"/>
          </a:xfrm>
          <a:prstGeom prst="rect">
            <a:avLst/>
          </a:prstGeom>
        </p:spPr>
      </p:pic>
      <p:sp>
        <p:nvSpPr>
          <p:cNvPr id="6" name="TextovéPole 5"/>
          <p:cNvSpPr txBox="1"/>
          <p:nvPr/>
        </p:nvSpPr>
        <p:spPr>
          <a:xfrm>
            <a:off x="611560" y="2708920"/>
            <a:ext cx="844781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800" dirty="0">
                <a:solidFill>
                  <a:schemeClr val="bg1"/>
                </a:solidFill>
                <a:latin typeface="Roboto Medium"/>
              </a:rPr>
              <a:t>H</a:t>
            </a:r>
            <a:r>
              <a:rPr lang="en-US" sz="2800" dirty="0" err="1">
                <a:solidFill>
                  <a:schemeClr val="bg1"/>
                </a:solidFill>
                <a:latin typeface="Roboto Medium"/>
              </a:rPr>
              <a:t>istorical</a:t>
            </a:r>
            <a:r>
              <a:rPr lang="en-US" sz="28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>
                <a:solidFill>
                  <a:schemeClr val="bg1"/>
                </a:solidFill>
                <a:latin typeface="Roboto Medium"/>
              </a:rPr>
              <a:t>video</a:t>
            </a:r>
            <a:r>
              <a:rPr lang="en-US" sz="2800" dirty="0">
                <a:solidFill>
                  <a:schemeClr val="bg1"/>
                </a:solidFill>
                <a:latin typeface="Roboto Medium"/>
              </a:rPr>
              <a:t> games became the most common form of popular history, possessing the potential to influence the formation of historical awareness in the society</a:t>
            </a:r>
            <a:r>
              <a:rPr lang="cs-CZ" sz="2800" dirty="0">
                <a:solidFill>
                  <a:schemeClr val="bg1"/>
                </a:solidFill>
                <a:latin typeface="Roboto Medium"/>
              </a:rPr>
              <a:t>.</a:t>
            </a:r>
          </a:p>
          <a:p>
            <a:pPr algn="ctr"/>
            <a:r>
              <a:rPr lang="cs-CZ" sz="2800" dirty="0">
                <a:solidFill>
                  <a:schemeClr val="bg1"/>
                </a:solidFill>
                <a:latin typeface="Roboto Medium"/>
              </a:rPr>
              <a:t>				</a:t>
            </a:r>
          </a:p>
          <a:p>
            <a:r>
              <a:rPr lang="cs-CZ" sz="2800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Roboto Medium"/>
              </a:rPr>
              <a:t>(Chapman 2013; 2016; </a:t>
            </a:r>
            <a:r>
              <a:rPr lang="en-US" sz="2800" dirty="0" err="1">
                <a:solidFill>
                  <a:schemeClr val="bg1"/>
                </a:solidFill>
                <a:latin typeface="Roboto Medium"/>
              </a:rPr>
              <a:t>Kapell</a:t>
            </a:r>
            <a:r>
              <a:rPr lang="en-US" sz="2800" dirty="0">
                <a:solidFill>
                  <a:schemeClr val="bg1"/>
                </a:solidFill>
                <a:latin typeface="Roboto Medium"/>
              </a:rPr>
              <a:t> and Elliott 2013)</a:t>
            </a:r>
            <a:endParaRPr lang="en-US" sz="2800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7285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>
                <a:solidFill>
                  <a:schemeClr val="bg1"/>
                </a:solidFill>
              </a:rPr>
              <a:t>Why</a:t>
            </a:r>
            <a:r>
              <a:rPr lang="cs-CZ" dirty="0" smtClean="0">
                <a:solidFill>
                  <a:schemeClr val="bg1"/>
                </a:solidFill>
              </a:rPr>
              <a:t> </a:t>
            </a:r>
            <a:r>
              <a:rPr lang="cs-CZ" dirty="0" err="1" smtClean="0">
                <a:solidFill>
                  <a:schemeClr val="bg1"/>
                </a:solidFill>
              </a:rPr>
              <a:t>attitudes</a:t>
            </a:r>
            <a:r>
              <a:rPr lang="cs-CZ" dirty="0" smtClean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0" y="2420888"/>
            <a:ext cx="9140954" cy="3096344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179512" y="2420888"/>
            <a:ext cx="1108493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>
              <a:buAutoNum type="arabicParenR"/>
            </a:pP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Categorizing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the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environment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into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friendly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or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hostile</a:t>
            </a:r>
            <a:endParaRPr lang="cs-CZ" sz="24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>
              <a:buAutoNum type="arabicParenR"/>
            </a:pP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Information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seeking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and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interpretation</a:t>
            </a:r>
            <a:endParaRPr lang="cs-CZ" sz="24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>
              <a:buAutoNum type="arabicParenR"/>
            </a:pP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Credibility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our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source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information</a:t>
            </a:r>
            <a:endParaRPr lang="cs-CZ" sz="24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>
              <a:buAutoNum type="arabicParenR"/>
            </a:pP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Time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devoted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to source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information</a:t>
            </a:r>
            <a:endParaRPr lang="cs-CZ" sz="24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>
              <a:buAutoNum type="arabicParenR"/>
            </a:pP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Heuristic</a:t>
            </a:r>
            <a:r>
              <a:rPr lang="cs-CZ" sz="24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400" dirty="0" err="1" smtClean="0">
                <a:solidFill>
                  <a:schemeClr val="bg1"/>
                </a:solidFill>
                <a:latin typeface="Roboto Medium"/>
              </a:rPr>
              <a:t>function</a:t>
            </a:r>
            <a:endParaRPr lang="cs-CZ" sz="24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1689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 err="1" smtClean="0">
                <a:solidFill>
                  <a:schemeClr val="bg1"/>
                </a:solidFill>
              </a:rPr>
              <a:t>Why</a:t>
            </a:r>
            <a:r>
              <a:rPr lang="cs-CZ" dirty="0" smtClean="0">
                <a:solidFill>
                  <a:schemeClr val="bg1"/>
                </a:solidFill>
              </a:rPr>
              <a:t> </a:t>
            </a:r>
            <a:r>
              <a:rPr lang="cs-CZ" dirty="0" err="1" smtClean="0">
                <a:solidFill>
                  <a:schemeClr val="bg1"/>
                </a:solidFill>
              </a:rPr>
              <a:t>games</a:t>
            </a:r>
            <a:r>
              <a:rPr lang="cs-CZ" dirty="0" smtClean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0" b="20201"/>
          <a:stretch/>
        </p:blipFill>
        <p:spPr>
          <a:xfrm>
            <a:off x="0" y="2420888"/>
            <a:ext cx="9140954" cy="3096344"/>
          </a:xfrm>
          <a:prstGeom prst="rect">
            <a:avLst/>
          </a:prstGeom>
        </p:spPr>
      </p:pic>
      <p:sp>
        <p:nvSpPr>
          <p:cNvPr id="5" name="TextovéPole 4"/>
          <p:cNvSpPr txBox="1"/>
          <p:nvPr/>
        </p:nvSpPr>
        <p:spPr>
          <a:xfrm>
            <a:off x="179512" y="2420888"/>
            <a:ext cx="11084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  <p:sp>
        <p:nvSpPr>
          <p:cNvPr id="6" name="TextovéPole 5"/>
          <p:cNvSpPr txBox="1"/>
          <p:nvPr/>
        </p:nvSpPr>
        <p:spPr>
          <a:xfrm>
            <a:off x="195932" y="2636912"/>
            <a:ext cx="110849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cs-CZ" sz="2800" dirty="0">
              <a:solidFill>
                <a:schemeClr val="bg1"/>
              </a:solidFill>
              <a:latin typeface="Roboto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Video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games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function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as a source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information</a:t>
            </a: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Dynamic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systems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information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representations</a:t>
            </a:r>
            <a:endParaRPr lang="cs-CZ" sz="2800" dirty="0">
              <a:solidFill>
                <a:schemeClr val="bg1"/>
              </a:solidFill>
              <a:latin typeface="Roboto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We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focus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>
                <a:solidFill>
                  <a:schemeClr val="bg1"/>
                </a:solidFill>
                <a:latin typeface="Roboto Medium"/>
              </a:rPr>
              <a:t>on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narrative-driven</a:t>
            </a:r>
            <a:r>
              <a:rPr lang="cs-CZ" sz="2800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sz="2800" dirty="0" err="1" smtClean="0">
                <a:solidFill>
                  <a:schemeClr val="bg1"/>
                </a:solidFill>
                <a:latin typeface="Roboto Medium"/>
              </a:rPr>
              <a:t>games</a:t>
            </a: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algn="ctr"/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  <a:p>
            <a:pPr marL="514350" indent="-514350" algn="ctr">
              <a:buAutoNum type="arabicParenR"/>
            </a:pPr>
            <a:endParaRPr lang="cs-CZ" sz="2800" dirty="0" smtClean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0692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iv sady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17825</TotalTime>
  <Words>1409</Words>
  <Application>Microsoft Office PowerPoint</Application>
  <PresentationFormat>Předvádění na obrazovce (4:3)</PresentationFormat>
  <Paragraphs>250</Paragraphs>
  <Slides>34</Slides>
  <Notes>30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34</vt:i4>
      </vt:variant>
    </vt:vector>
  </HeadingPairs>
  <TitlesOfParts>
    <vt:vector size="42" baseType="lpstr">
      <vt:lpstr>Arial</vt:lpstr>
      <vt:lpstr>Calibri</vt:lpstr>
      <vt:lpstr>Corbel</vt:lpstr>
      <vt:lpstr>Roboto Medium</vt:lpstr>
      <vt:lpstr>Wingdings</vt:lpstr>
      <vt:lpstr>Wingdings 2</vt:lpstr>
      <vt:lpstr>Wingdings 3</vt:lpstr>
      <vt:lpstr>Module</vt:lpstr>
      <vt:lpstr>Prezentace aplikace PowerPoint</vt:lpstr>
      <vt:lpstr>Practical info</vt:lpstr>
      <vt:lpstr>Shared Document</vt:lpstr>
      <vt:lpstr>Case Study</vt:lpstr>
      <vt:lpstr>Structure</vt:lpstr>
      <vt:lpstr>Aim?</vt:lpstr>
      <vt:lpstr>Why interesting?</vt:lpstr>
      <vt:lpstr>Why attitudes?</vt:lpstr>
      <vt:lpstr>Why games?</vt:lpstr>
      <vt:lpstr>Explicit vs implicit attitudes</vt:lpstr>
      <vt:lpstr>What do we know?</vt:lpstr>
      <vt:lpstr>Research gap</vt:lpstr>
      <vt:lpstr>Study overview</vt:lpstr>
      <vt:lpstr>Experimental intervention</vt:lpstr>
      <vt:lpstr>Prezentace aplikace PowerPoint</vt:lpstr>
      <vt:lpstr>Prezentace aplikace PowerPoint</vt:lpstr>
      <vt:lpstr>Prezentace aplikace PowerPoint</vt:lpstr>
      <vt:lpstr>Prezentace aplikace PowerPoint</vt:lpstr>
      <vt:lpstr>Control intervention</vt:lpstr>
      <vt:lpstr>Prezentace aplikace PowerPoint</vt:lpstr>
      <vt:lpstr>Research Sample?</vt:lpstr>
      <vt:lpstr>Hypotheses</vt:lpstr>
      <vt:lpstr>Prezentace aplikace PowerPoint</vt:lpstr>
      <vt:lpstr>Prezentace aplikace PowerPoint</vt:lpstr>
      <vt:lpstr>Prezentace aplikace PowerPoint</vt:lpstr>
      <vt:lpstr>Main findings (vs control)</vt:lpstr>
      <vt:lpstr>Implications</vt:lpstr>
      <vt:lpstr>Endless Runner example</vt:lpstr>
      <vt:lpstr>Prezentace aplikace PowerPoint</vt:lpstr>
      <vt:lpstr>Hypothesis</vt:lpstr>
      <vt:lpstr>Research of Tutorials</vt:lpstr>
      <vt:lpstr>Hypothesis</vt:lpstr>
      <vt:lpstr>Summary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Pogamut 3</dc:title>
  <dc:creator>Jimmy</dc:creator>
  <cp:lastModifiedBy>Lukaš Kolek</cp:lastModifiedBy>
  <cp:revision>507</cp:revision>
  <dcterms:created xsi:type="dcterms:W3CDTF">2010-03-09T16:35:26Z</dcterms:created>
  <dcterms:modified xsi:type="dcterms:W3CDTF">2021-10-11T22:43:34Z</dcterms:modified>
</cp:coreProperties>
</file>